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Bangers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ngers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e0c72a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6e0c72a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accf0229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2accf0229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3f5fc941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f3f5fc941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282fa2848f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282fa2848f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282fa2848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282fa2848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b66376aa8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1b66376a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b66376aa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b66376aa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b66376aa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b66376aa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3f5fc941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3f5fc941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3f5fc941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3f5fc941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3f5fc941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f3f5fc941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3f5fc941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f3f5fc941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7d9037268_0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27d9037268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CEPTS">
  <p:cSld name="CUSTOM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972290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79D8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5991393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FF57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3481842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3B1EB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2635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2" type="subTitle"/>
          </p:nvPr>
        </p:nvSpPr>
        <p:spPr>
          <a:xfrm>
            <a:off x="3775121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628270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3" type="subTitle"/>
          </p:nvPr>
        </p:nvSpPr>
        <p:spPr>
          <a:xfrm>
            <a:off x="62826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4" type="title"/>
          </p:nvPr>
        </p:nvSpPr>
        <p:spPr>
          <a:xfrm>
            <a:off x="377374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5" type="title"/>
          </p:nvPr>
        </p:nvSpPr>
        <p:spPr>
          <a:xfrm>
            <a:off x="1263612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6" type="title"/>
          </p:nvPr>
        </p:nvSpPr>
        <p:spPr>
          <a:xfrm>
            <a:off x="408637" y="3917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2500"/>
              <a:buNone/>
              <a:defRPr i="0" sz="2500">
                <a:solidFill>
                  <a:srgbClr val="DB38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-1116" y="-14007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4800">
                <a:solidFill>
                  <a:srgbClr val="000000"/>
                </a:solidFill>
              </a:defRPr>
            </a:lvl1pPr>
            <a:lvl2pPr lvl="1" rtl="0">
              <a:buNone/>
              <a:defRPr sz="4800">
                <a:solidFill>
                  <a:srgbClr val="000000"/>
                </a:solidFill>
              </a:defRPr>
            </a:lvl2pPr>
            <a:lvl3pPr lvl="2" rtl="0">
              <a:buNone/>
              <a:defRPr sz="4800">
                <a:solidFill>
                  <a:srgbClr val="000000"/>
                </a:solidFill>
              </a:defRPr>
            </a:lvl3pPr>
            <a:lvl4pPr lvl="3" rtl="0">
              <a:buNone/>
              <a:defRPr sz="4800">
                <a:solidFill>
                  <a:srgbClr val="000000"/>
                </a:solidFill>
              </a:defRPr>
            </a:lvl4pPr>
            <a:lvl5pPr lvl="4" rtl="0">
              <a:buNone/>
              <a:defRPr sz="4800">
                <a:solidFill>
                  <a:srgbClr val="000000"/>
                </a:solidFill>
              </a:defRPr>
            </a:lvl5pPr>
            <a:lvl6pPr lvl="5" rtl="0">
              <a:buNone/>
              <a:defRPr sz="4800">
                <a:solidFill>
                  <a:srgbClr val="000000"/>
                </a:solidFill>
              </a:defRPr>
            </a:lvl6pPr>
            <a:lvl7pPr lvl="6" rtl="0">
              <a:buNone/>
              <a:defRPr sz="4800">
                <a:solidFill>
                  <a:srgbClr val="000000"/>
                </a:solidFill>
              </a:defRPr>
            </a:lvl7pPr>
            <a:lvl8pPr lvl="7" rtl="0">
              <a:buNone/>
              <a:defRPr sz="4800">
                <a:solidFill>
                  <a:srgbClr val="000000"/>
                </a:solidFill>
              </a:defRPr>
            </a:lvl8pPr>
            <a:lvl9pPr lvl="8" rtl="0">
              <a:buNone/>
              <a:defRPr sz="48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5" name="Google Shape;105;p21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3" name="Google Shape;143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  <p:sp>
        <p:nvSpPr>
          <p:cNvPr id="147" name="Google Shape;147;p28"/>
          <p:cNvSpPr txBox="1"/>
          <p:nvPr>
            <p:ph idx="1" type="subTitle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A95B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95B7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docs.google.com/document/u/1/d/11xb1qck2rUUJXLjtM4wRgHhTv2_y9cboI1WFnDi1J0I/copy" TargetMode="External"/><Relationship Id="rId10" Type="http://schemas.openxmlformats.org/officeDocument/2006/relationships/hyperlink" Target="https://docs.google.com/forms/u/2/d/1a1gN3fCTf7ezZxmhRe3AKQ-6ON_5Vv9T712Av7haP9w/copy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s://docs.google.com/presentation/u/2/d/1C0zToD1JIi0Xy_S0PfMpnNPkGSbc8wfMEuD_2MWe8S8/copy" TargetMode="External"/><Relationship Id="rId9" Type="http://schemas.openxmlformats.org/officeDocument/2006/relationships/hyperlink" Target="https://docs.google.com/presentation/u/2/d/1c8ltdHPwe_OnMT3kja0mWocEfeNS2JJdYoigQo5UhB0/copy" TargetMode="External"/><Relationship Id="rId5" Type="http://schemas.openxmlformats.org/officeDocument/2006/relationships/hyperlink" Target="https://docs.google.com/presentation/u/2/d/19N3VJ0ZSDVa8qKJShDi7NYDeBzF4cU6Pq86lyrdW1y8/copy" TargetMode="External"/><Relationship Id="rId6" Type="http://schemas.openxmlformats.org/officeDocument/2006/relationships/hyperlink" Target="https://docs.google.com/presentation/u/2/d/19N3VJ0ZSDVa8qKJShDi7NYDeBzF4cU6Pq86lyrdW1y8/copy" TargetMode="External"/><Relationship Id="rId7" Type="http://schemas.openxmlformats.org/officeDocument/2006/relationships/hyperlink" Target="https://docs.google.com/presentation/u/2/d/1jjFRzaTJR_qXkETyV8SeMKnDAKxL8mNjAVXU7_LoRkk/copy" TargetMode="External"/><Relationship Id="rId8" Type="http://schemas.openxmlformats.org/officeDocument/2006/relationships/hyperlink" Target="https://docs.google.com/presentation/u/2/d/1jjFRzaTJR_qXkETyV8SeMKnDAKxL8mNjAVXU7_LoRkk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/>
        </p:nvSpPr>
        <p:spPr>
          <a:xfrm>
            <a:off x="2660705" y="4845550"/>
            <a:ext cx="3822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© 2022 Williams Hands On Science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-1723275" y="0"/>
            <a:ext cx="1571700" cy="267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Teachers: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I use these slides to help the students with directions, modeling, lesson pacing and classroom 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management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.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-1724850" y="2819400"/>
            <a:ext cx="1571700" cy="1015800"/>
          </a:xfrm>
          <a:prstGeom prst="rect">
            <a:avLst/>
          </a:prstGeom>
          <a:solidFill>
            <a:srgbClr val="79D8B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8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4"/>
              </a:rPr>
              <a:t>students directions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-1724850" y="4029075"/>
            <a:ext cx="1571700" cy="1046700"/>
          </a:xfrm>
          <a:prstGeom prst="rect">
            <a:avLst/>
          </a:prstGeom>
          <a:solidFill>
            <a:srgbClr val="9FC5E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5"/>
              </a:rPr>
              <a:t>Student Research Pages</a:t>
            </a:r>
            <a:r>
              <a:rPr lang="en" sz="18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6"/>
              </a:rPr>
              <a:t>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61" name="Google Shape;161;p30"/>
          <p:cNvSpPr txBox="1"/>
          <p:nvPr/>
        </p:nvSpPr>
        <p:spPr>
          <a:xfrm>
            <a:off x="9295575" y="0"/>
            <a:ext cx="1571700" cy="1339200"/>
          </a:xfrm>
          <a:prstGeom prst="rect">
            <a:avLst/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Student </a:t>
            </a: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7"/>
              </a:rPr>
              <a:t>Research Pages hard copy</a:t>
            </a:r>
            <a:r>
              <a:rPr lang="en" sz="18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8"/>
              </a:rPr>
              <a:t>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62" name="Google Shape;162;p30"/>
          <p:cNvSpPr txBox="1"/>
          <p:nvPr/>
        </p:nvSpPr>
        <p:spPr>
          <a:xfrm>
            <a:off x="9295575" y="1447638"/>
            <a:ext cx="1571700" cy="1339200"/>
          </a:xfrm>
          <a:prstGeom prst="rect">
            <a:avLst/>
          </a:prstGeom>
          <a:solidFill>
            <a:srgbClr val="D5A6B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9"/>
              </a:rPr>
              <a:t>Student Directions hard copy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9297150" y="2895275"/>
            <a:ext cx="1571700" cy="1339200"/>
          </a:xfrm>
          <a:prstGeom prst="rect">
            <a:avLst/>
          </a:prstGeom>
          <a:solidFill>
            <a:srgbClr val="F9CB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10"/>
              </a:rPr>
              <a:t>project check in form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64" name="Google Shape;164;p30"/>
          <p:cNvSpPr txBox="1"/>
          <p:nvPr/>
        </p:nvSpPr>
        <p:spPr>
          <a:xfrm>
            <a:off x="9297150" y="4342900"/>
            <a:ext cx="1571700" cy="1046700"/>
          </a:xfrm>
          <a:prstGeom prst="rect">
            <a:avLst/>
          </a:prstGeom>
          <a:solidFill>
            <a:srgbClr val="8E7CC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11"/>
              </a:rPr>
              <a:t>Grading Rubric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/>
          <p:nvPr/>
        </p:nvSpPr>
        <p:spPr>
          <a:xfrm>
            <a:off x="3179825" y="816575"/>
            <a:ext cx="1808700" cy="3693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evolutionary descent</a:t>
            </a:r>
            <a:endParaRPr/>
          </a:p>
        </p:txBody>
      </p:sp>
      <p:sp>
        <p:nvSpPr>
          <p:cNvPr id="218" name="Google Shape;218;p40"/>
          <p:cNvSpPr txBox="1"/>
          <p:nvPr/>
        </p:nvSpPr>
        <p:spPr>
          <a:xfrm>
            <a:off x="3501275" y="1309500"/>
            <a:ext cx="2275500" cy="3693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embryological development</a:t>
            </a:r>
            <a:endParaRPr/>
          </a:p>
        </p:txBody>
      </p:sp>
      <p:sp>
        <p:nvSpPr>
          <p:cNvPr id="219" name="Google Shape;219;p40"/>
          <p:cNvSpPr txBox="1"/>
          <p:nvPr/>
        </p:nvSpPr>
        <p:spPr>
          <a:xfrm>
            <a:off x="2024975" y="2273650"/>
            <a:ext cx="1476300" cy="369300"/>
          </a:xfrm>
          <a:prstGeom prst="rect">
            <a:avLst/>
          </a:prstGeom>
          <a:solidFill>
            <a:srgbClr val="D0E0E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Natural selection </a:t>
            </a:r>
            <a:endParaRPr/>
          </a:p>
        </p:txBody>
      </p:sp>
      <p:sp>
        <p:nvSpPr>
          <p:cNvPr id="220" name="Google Shape;220;p40"/>
          <p:cNvSpPr txBox="1"/>
          <p:nvPr/>
        </p:nvSpPr>
        <p:spPr>
          <a:xfrm>
            <a:off x="2455925" y="3730713"/>
            <a:ext cx="723900" cy="3693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Traits </a:t>
            </a:r>
            <a:endParaRPr/>
          </a:p>
        </p:txBody>
      </p:sp>
      <p:sp>
        <p:nvSpPr>
          <p:cNvPr id="221" name="Google Shape;221;p40"/>
          <p:cNvSpPr txBox="1"/>
          <p:nvPr/>
        </p:nvSpPr>
        <p:spPr>
          <a:xfrm>
            <a:off x="1502575" y="4306200"/>
            <a:ext cx="723900" cy="369300"/>
          </a:xfrm>
          <a:prstGeom prst="rect">
            <a:avLst/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Less</a:t>
            </a:r>
            <a:endParaRPr/>
          </a:p>
        </p:txBody>
      </p:sp>
      <p:sp>
        <p:nvSpPr>
          <p:cNvPr id="222" name="Google Shape;222;p40"/>
          <p:cNvSpPr txBox="1"/>
          <p:nvPr/>
        </p:nvSpPr>
        <p:spPr>
          <a:xfrm>
            <a:off x="1027350" y="3371250"/>
            <a:ext cx="1255200" cy="3693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environmental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2"/>
          <p:cNvSpPr txBox="1"/>
          <p:nvPr/>
        </p:nvSpPr>
        <p:spPr>
          <a:xfrm>
            <a:off x="545100" y="1453600"/>
            <a:ext cx="751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species is able to survive by its petals are </a:t>
            </a:r>
            <a:r>
              <a:rPr lang="en"/>
              <a:t>poisonous and can</a:t>
            </a:r>
            <a:r>
              <a:rPr lang="en"/>
              <a:t> use its tail to wack things,it thrives by the stream and the soil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/>
        </p:nvSpPr>
        <p:spPr>
          <a:xfrm>
            <a:off x="-1886775" y="0"/>
            <a:ext cx="1790700" cy="5171700"/>
          </a:xfrm>
          <a:prstGeom prst="rect">
            <a:avLst/>
          </a:prstGeom>
          <a:solidFill>
            <a:srgbClr val="0B539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Teachers: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Here I give students ideas for bringing materials 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next class meeting.  I provide glue, 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scissors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tape and paper. They are responsible to bring in everything else. I suggest to them that they grab stuff from around the house and to not purchase materials if they don’t have to.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/>
        </p:nvSpPr>
        <p:spPr>
          <a:xfrm>
            <a:off x="-1886775" y="0"/>
            <a:ext cx="1790700" cy="1847100"/>
          </a:xfrm>
          <a:prstGeom prst="rect">
            <a:avLst/>
          </a:prstGeom>
          <a:solidFill>
            <a:srgbClr val="0B539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Teachers: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I don’t read about each habitat aloud, they can read that when they look at the directions.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79" name="Google Shape;179;p33"/>
          <p:cNvSpPr txBox="1"/>
          <p:nvPr/>
        </p:nvSpPr>
        <p:spPr>
          <a:xfrm>
            <a:off x="9295575" y="0"/>
            <a:ext cx="1790700" cy="4340700"/>
          </a:xfrm>
          <a:prstGeom prst="rect">
            <a:avLst/>
          </a:prstGeom>
          <a:solidFill>
            <a:srgbClr val="1155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Teachers: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However, I read the 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description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of one of the 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planets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and explain to them that they should 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continuously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refer to the planet 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description they chose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. 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Because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they are basing the design and all of the traits and adaptations on that habitat.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/>
        </p:nvSpPr>
        <p:spPr>
          <a:xfrm>
            <a:off x="-1972500" y="0"/>
            <a:ext cx="1790700" cy="2401200"/>
          </a:xfrm>
          <a:prstGeom prst="rect">
            <a:avLst/>
          </a:prstGeom>
          <a:solidFill>
            <a:srgbClr val="3B1EB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Teachers: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Here I talk about each slide of the 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students research pages, show the examples and what is expected of them.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85" name="Google Shape;185;p34"/>
          <p:cNvSpPr txBox="1"/>
          <p:nvPr/>
        </p:nvSpPr>
        <p:spPr>
          <a:xfrm>
            <a:off x="-1972500" y="2486025"/>
            <a:ext cx="1790700" cy="1847100"/>
          </a:xfrm>
          <a:prstGeom prst="rect">
            <a:avLst/>
          </a:prstGeom>
          <a:solidFill>
            <a:srgbClr val="0B539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Teachers: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I allow students to get creative and add more organisms to the planet they chose.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86" name="Google Shape;18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9450" y="2214425"/>
            <a:ext cx="3857275" cy="277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4"/>
          <p:cNvSpPr txBox="1"/>
          <p:nvPr/>
        </p:nvSpPr>
        <p:spPr>
          <a:xfrm>
            <a:off x="3549600" y="1257400"/>
            <a:ext cx="540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B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/>
        </p:nvSpPr>
        <p:spPr>
          <a:xfrm>
            <a:off x="600325" y="1174850"/>
            <a:ext cx="68895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Water, weather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Nutrients in the soil, water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ground or local stream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center of it head / middle of the flower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Blending in with </a:t>
            </a:r>
            <a:r>
              <a:rPr lang="en"/>
              <a:t>surroundings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the stream next to a tree lies its home, there beds will be made of soil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/>
          <p:nvPr/>
        </p:nvSpPr>
        <p:spPr>
          <a:xfrm>
            <a:off x="647525" y="2779225"/>
            <a:ext cx="679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Poisonous</a:t>
            </a:r>
            <a:r>
              <a:rPr lang="en"/>
              <a:t> pedals                              </a:t>
            </a:r>
            <a:r>
              <a:rPr lang="en"/>
              <a:t>fights</a:t>
            </a:r>
            <a:r>
              <a:rPr lang="en"/>
              <a:t> of </a:t>
            </a:r>
            <a:r>
              <a:rPr lang="en"/>
              <a:t>predators</a:t>
            </a:r>
            <a:r>
              <a:rPr lang="en"/>
              <a:t> shoots its pedals </a:t>
            </a:r>
            <a:endParaRPr/>
          </a:p>
        </p:txBody>
      </p:sp>
      <p:sp>
        <p:nvSpPr>
          <p:cNvPr id="198" name="Google Shape;198;p36"/>
          <p:cNvSpPr txBox="1"/>
          <p:nvPr/>
        </p:nvSpPr>
        <p:spPr>
          <a:xfrm>
            <a:off x="647525" y="3326500"/>
            <a:ext cx="821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ail                                                    the tail wacks things </a:t>
            </a:r>
            <a:endParaRPr/>
          </a:p>
        </p:txBody>
      </p:sp>
      <p:sp>
        <p:nvSpPr>
          <p:cNvPr id="199" name="Google Shape;199;p36"/>
          <p:cNvSpPr txBox="1"/>
          <p:nvPr/>
        </p:nvSpPr>
        <p:spPr>
          <a:xfrm>
            <a:off x="647525" y="3873775"/>
            <a:ext cx="679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Feet                                                  helps it get places and run from predetors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292112" y="605115"/>
            <a:ext cx="33217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