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Bangers"/>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Bangers-regular.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230ef8eb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230ef8eb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f3f5fc9418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f3f5fc9418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27d903726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27d903726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accf0229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2accf0229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82fa284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282fa284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2accf0229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2accf0229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2accf0229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2accf0229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2.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docs.google.com/document/u/1/d/11xb1qck2rUUJXLjtM4wRgHhTv2_y9cboI1WFnDi1J0I/copy" TargetMode="External"/><Relationship Id="rId10" Type="http://schemas.openxmlformats.org/officeDocument/2006/relationships/hyperlink" Target="https://docs.google.com/forms/u/2/d/1a1gN3fCTf7ezZxmhRe3AKQ-6ON_5Vv9T712Av7haP9w/copy" TargetMode="External"/><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s://docs.google.com/presentation/u/2/d/1C0zToD1JIi0Xy_S0PfMpnNPkGSbc8wfMEuD_2MWe8S8/copy" TargetMode="External"/><Relationship Id="rId9" Type="http://schemas.openxmlformats.org/officeDocument/2006/relationships/hyperlink" Target="https://docs.google.com/presentation/u/2/d/1c8ltdHPwe_OnMT3kja0mWocEfeNS2JJdYoigQo5UhB0/copy" TargetMode="External"/><Relationship Id="rId5" Type="http://schemas.openxmlformats.org/officeDocument/2006/relationships/hyperlink" Target="https://docs.google.com/presentation/u/2/d/19N3VJ0ZSDVa8qKJShDi7NYDeBzF4cU6Pq86lyrdW1y8/copy" TargetMode="External"/><Relationship Id="rId6" Type="http://schemas.openxmlformats.org/officeDocument/2006/relationships/hyperlink" Target="https://docs.google.com/presentation/u/2/d/19N3VJ0ZSDVa8qKJShDi7NYDeBzF4cU6Pq86lyrdW1y8/copy" TargetMode="External"/><Relationship Id="rId7" Type="http://schemas.openxmlformats.org/officeDocument/2006/relationships/hyperlink" Target="https://docs.google.com/presentation/u/2/d/1jjFRzaTJR_qXkETyV8SeMKnDAKxL8mNjAVXU7_LoRkk/copy" TargetMode="External"/><Relationship Id="rId8" Type="http://schemas.openxmlformats.org/officeDocument/2006/relationships/hyperlink" Target="https://docs.google.com/presentation/u/2/d/1jjFRzaTJR_qXkETyV8SeMKnDAKxL8mNjAVXU7_LoRkk/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3.png"/><Relationship Id="rId6" Type="http://schemas.openxmlformats.org/officeDocument/2006/relationships/image" Target="../media/image20.jpg"/><Relationship Id="rId7"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sO-p-wMr2MA" TargetMode="Externa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hyperlink" Target="http://www.youtube.com/watch?v=_W0bSen8Qjg" TargetMode="External"/><Relationship Id="rId5"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1723275" y="0"/>
            <a:ext cx="1571700" cy="2678100"/>
          </a:xfrm>
          <a:prstGeom prst="rect">
            <a:avLst/>
          </a:prstGeom>
          <a:solidFill>
            <a:schemeClr val="accent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I use these slides to help the students with directions, modeling, lesson pacing and classroom </a:t>
            </a:r>
            <a:r>
              <a:rPr lang="en" sz="1800">
                <a:solidFill>
                  <a:schemeClr val="lt1"/>
                </a:solidFill>
                <a:latin typeface="Bangers"/>
                <a:ea typeface="Bangers"/>
                <a:cs typeface="Bangers"/>
                <a:sym typeface="Bangers"/>
              </a:rPr>
              <a:t>management</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1724850" y="2819400"/>
            <a:ext cx="1571700" cy="1015800"/>
          </a:xfrm>
          <a:prstGeom prst="rect">
            <a:avLst/>
          </a:prstGeom>
          <a:solidFill>
            <a:srgbClr val="79D8B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800" u="sng">
                <a:solidFill>
                  <a:schemeClr val="hlink"/>
                </a:solidFill>
                <a:latin typeface="Bangers"/>
                <a:ea typeface="Bangers"/>
                <a:cs typeface="Bangers"/>
                <a:sym typeface="Bangers"/>
                <a:hlinkClick r:id="rId4"/>
              </a:rPr>
              <a:t>students directions </a:t>
            </a:r>
            <a:endParaRPr sz="1800">
              <a:solidFill>
                <a:schemeClr val="lt1"/>
              </a:solidFill>
              <a:latin typeface="Bangers"/>
              <a:ea typeface="Bangers"/>
              <a:cs typeface="Bangers"/>
              <a:sym typeface="Bangers"/>
            </a:endParaRPr>
          </a:p>
        </p:txBody>
      </p:sp>
      <p:sp>
        <p:nvSpPr>
          <p:cNvPr id="160" name="Google Shape;160;p30"/>
          <p:cNvSpPr txBox="1"/>
          <p:nvPr/>
        </p:nvSpPr>
        <p:spPr>
          <a:xfrm>
            <a:off x="-1724850" y="4029075"/>
            <a:ext cx="1571700" cy="1046700"/>
          </a:xfrm>
          <a:prstGeom prst="rect">
            <a:avLst/>
          </a:prstGeom>
          <a:solidFill>
            <a:srgbClr val="9FC5E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u="sng">
                <a:solidFill>
                  <a:schemeClr val="hlink"/>
                </a:solidFill>
                <a:latin typeface="Bangers"/>
                <a:ea typeface="Bangers"/>
                <a:cs typeface="Bangers"/>
                <a:sym typeface="Bangers"/>
                <a:hlinkClick r:id="rId5"/>
              </a:rPr>
              <a:t>Student Research Pages</a:t>
            </a:r>
            <a:r>
              <a:rPr lang="en" sz="1800" u="sng">
                <a:solidFill>
                  <a:schemeClr val="hlink"/>
                </a:solidFill>
                <a:latin typeface="Bangers"/>
                <a:ea typeface="Bangers"/>
                <a:cs typeface="Bangers"/>
                <a:sym typeface="Bangers"/>
                <a:hlinkClick r:id="rId6"/>
              </a:rPr>
              <a:t> </a:t>
            </a:r>
            <a:endParaRPr sz="1800">
              <a:solidFill>
                <a:schemeClr val="lt1"/>
              </a:solidFill>
              <a:latin typeface="Bangers"/>
              <a:ea typeface="Bangers"/>
              <a:cs typeface="Bangers"/>
              <a:sym typeface="Bangers"/>
            </a:endParaRPr>
          </a:p>
        </p:txBody>
      </p:sp>
      <p:sp>
        <p:nvSpPr>
          <p:cNvPr id="161" name="Google Shape;161;p30"/>
          <p:cNvSpPr txBox="1"/>
          <p:nvPr/>
        </p:nvSpPr>
        <p:spPr>
          <a:xfrm>
            <a:off x="9295575" y="0"/>
            <a:ext cx="1571700" cy="1339200"/>
          </a:xfrm>
          <a:prstGeom prst="rect">
            <a:avLst/>
          </a:prstGeom>
          <a:solidFill>
            <a:srgbClr val="B4A7D6"/>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Student </a:t>
            </a:r>
            <a:r>
              <a:rPr lang="en" sz="1900" u="sng">
                <a:solidFill>
                  <a:schemeClr val="hlink"/>
                </a:solidFill>
                <a:latin typeface="Bangers"/>
                <a:ea typeface="Bangers"/>
                <a:cs typeface="Bangers"/>
                <a:sym typeface="Bangers"/>
                <a:hlinkClick r:id="rId7"/>
              </a:rPr>
              <a:t>Research Pages hard copy</a:t>
            </a:r>
            <a:r>
              <a:rPr lang="en" sz="1800" u="sng">
                <a:solidFill>
                  <a:schemeClr val="hlink"/>
                </a:solidFill>
                <a:latin typeface="Bangers"/>
                <a:ea typeface="Bangers"/>
                <a:cs typeface="Bangers"/>
                <a:sym typeface="Bangers"/>
                <a:hlinkClick r:id="rId8"/>
              </a:rPr>
              <a:t> </a:t>
            </a:r>
            <a:endParaRPr sz="1800">
              <a:solidFill>
                <a:schemeClr val="lt1"/>
              </a:solidFill>
              <a:latin typeface="Bangers"/>
              <a:ea typeface="Bangers"/>
              <a:cs typeface="Bangers"/>
              <a:sym typeface="Bangers"/>
            </a:endParaRPr>
          </a:p>
        </p:txBody>
      </p:sp>
      <p:sp>
        <p:nvSpPr>
          <p:cNvPr id="162" name="Google Shape;162;p30"/>
          <p:cNvSpPr txBox="1"/>
          <p:nvPr/>
        </p:nvSpPr>
        <p:spPr>
          <a:xfrm>
            <a:off x="9295575" y="1447638"/>
            <a:ext cx="1571700" cy="1339200"/>
          </a:xfrm>
          <a:prstGeom prst="rect">
            <a:avLst/>
          </a:prstGeom>
          <a:solidFill>
            <a:srgbClr val="D5A6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u="sng">
                <a:solidFill>
                  <a:schemeClr val="hlink"/>
                </a:solidFill>
                <a:latin typeface="Bangers"/>
                <a:ea typeface="Bangers"/>
                <a:cs typeface="Bangers"/>
                <a:sym typeface="Bangers"/>
                <a:hlinkClick r:id="rId9"/>
              </a:rPr>
              <a:t>Student Directions hard copy</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63" name="Google Shape;163;p30"/>
          <p:cNvSpPr txBox="1"/>
          <p:nvPr/>
        </p:nvSpPr>
        <p:spPr>
          <a:xfrm>
            <a:off x="9297150" y="2895275"/>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10"/>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64" name="Google Shape;164;p30"/>
          <p:cNvSpPr txBox="1"/>
          <p:nvPr/>
        </p:nvSpPr>
        <p:spPr>
          <a:xfrm>
            <a:off x="9297150" y="434290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11"/>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39"/>
          <p:cNvSpPr txBox="1"/>
          <p:nvPr/>
        </p:nvSpPr>
        <p:spPr>
          <a:xfrm>
            <a:off x="683825" y="1109950"/>
            <a:ext cx="175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Warm </a:t>
            </a:r>
            <a:endParaRPr/>
          </a:p>
        </p:txBody>
      </p:sp>
      <p:sp>
        <p:nvSpPr>
          <p:cNvPr id="211" name="Google Shape;211;p39"/>
          <p:cNvSpPr txBox="1"/>
          <p:nvPr/>
        </p:nvSpPr>
        <p:spPr>
          <a:xfrm>
            <a:off x="683825" y="1674850"/>
            <a:ext cx="230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Leaves fruits and nuts </a:t>
            </a:r>
            <a:endParaRPr/>
          </a:p>
        </p:txBody>
      </p:sp>
      <p:sp>
        <p:nvSpPr>
          <p:cNvPr id="212" name="Google Shape;212;p39"/>
          <p:cNvSpPr txBox="1"/>
          <p:nvPr/>
        </p:nvSpPr>
        <p:spPr>
          <a:xfrm>
            <a:off x="683825" y="2239750"/>
            <a:ext cx="81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Water- from large pools lakes and rivers   food- food from the </a:t>
            </a:r>
            <a:r>
              <a:rPr lang="en"/>
              <a:t>environment</a:t>
            </a:r>
            <a:r>
              <a:rPr lang="en"/>
              <a:t>  </a:t>
            </a:r>
            <a:endParaRPr/>
          </a:p>
        </p:txBody>
      </p:sp>
      <p:sp>
        <p:nvSpPr>
          <p:cNvPr id="213" name="Google Shape;213;p39"/>
          <p:cNvSpPr txBox="1"/>
          <p:nvPr/>
        </p:nvSpPr>
        <p:spPr>
          <a:xfrm>
            <a:off x="683825" y="2755100"/>
            <a:ext cx="81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Its flys and walks </a:t>
            </a:r>
            <a:endParaRPr/>
          </a:p>
        </p:txBody>
      </p:sp>
      <p:sp>
        <p:nvSpPr>
          <p:cNvPr id="214" name="Google Shape;214;p39"/>
          <p:cNvSpPr txBox="1"/>
          <p:nvPr/>
        </p:nvSpPr>
        <p:spPr>
          <a:xfrm>
            <a:off x="624350" y="3270450"/>
            <a:ext cx="814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eyes are on the side of the head so it can see forward and backward.</a:t>
            </a:r>
            <a:endParaRPr/>
          </a:p>
        </p:txBody>
      </p:sp>
      <p:sp>
        <p:nvSpPr>
          <p:cNvPr id="215" name="Google Shape;215;p39"/>
          <p:cNvSpPr txBox="1"/>
          <p:nvPr/>
        </p:nvSpPr>
        <p:spPr>
          <a:xfrm>
            <a:off x="639125" y="3835350"/>
            <a:ext cx="821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Hiding in the caves or dead tree stumps </a:t>
            </a:r>
            <a:endParaRPr/>
          </a:p>
        </p:txBody>
      </p:sp>
      <p:sp>
        <p:nvSpPr>
          <p:cNvPr id="216" name="Google Shape;216;p39"/>
          <p:cNvSpPr txBox="1"/>
          <p:nvPr/>
        </p:nvSpPr>
        <p:spPr>
          <a:xfrm>
            <a:off x="673900" y="4429950"/>
            <a:ext cx="814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They will live in </a:t>
            </a:r>
            <a:r>
              <a:rPr lang="en"/>
              <a:t>the mountains with big trees and feed their young leaves fruits and nuts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40"/>
          <p:cNvSpPr txBox="1"/>
          <p:nvPr/>
        </p:nvSpPr>
        <p:spPr>
          <a:xfrm>
            <a:off x="792825" y="2715450"/>
            <a:ext cx="80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Wings                                         </a:t>
            </a:r>
            <a:r>
              <a:rPr lang="en"/>
              <a:t>escape</a:t>
            </a:r>
            <a:r>
              <a:rPr lang="en"/>
              <a:t> from </a:t>
            </a:r>
            <a:r>
              <a:rPr lang="en"/>
              <a:t>predators</a:t>
            </a:r>
            <a:r>
              <a:rPr lang="en"/>
              <a:t> </a:t>
            </a:r>
            <a:endParaRPr/>
          </a:p>
        </p:txBody>
      </p:sp>
      <p:sp>
        <p:nvSpPr>
          <p:cNvPr id="222" name="Google Shape;222;p40"/>
          <p:cNvSpPr txBox="1"/>
          <p:nvPr/>
        </p:nvSpPr>
        <p:spPr>
          <a:xfrm>
            <a:off x="802725" y="3260525"/>
            <a:ext cx="802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Eyes on the side of the head         to see forward backward and sideways </a:t>
            </a:r>
            <a:endParaRPr/>
          </a:p>
        </p:txBody>
      </p:sp>
      <p:sp>
        <p:nvSpPr>
          <p:cNvPr id="223" name="Google Shape;223;p40"/>
          <p:cNvSpPr txBox="1"/>
          <p:nvPr/>
        </p:nvSpPr>
        <p:spPr>
          <a:xfrm>
            <a:off x="649075" y="3805600"/>
            <a:ext cx="795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Green and brown color                                     so it can camouflage in the tree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41"/>
          <p:cNvSpPr txBox="1"/>
          <p:nvPr/>
        </p:nvSpPr>
        <p:spPr>
          <a:xfrm>
            <a:off x="822950" y="4011900"/>
            <a:ext cx="101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t>
            </a:r>
            <a:endParaRPr/>
          </a:p>
        </p:txBody>
      </p:sp>
      <p:pic>
        <p:nvPicPr>
          <p:cNvPr id="229" name="Google Shape;229;p41"/>
          <p:cNvPicPr preferRelativeResize="0"/>
          <p:nvPr/>
        </p:nvPicPr>
        <p:blipFill>
          <a:blip r:embed="rId4">
            <a:alphaModFix/>
          </a:blip>
          <a:stretch>
            <a:fillRect/>
          </a:stretch>
        </p:blipFill>
        <p:spPr>
          <a:xfrm>
            <a:off x="294738" y="1884150"/>
            <a:ext cx="2072225" cy="1551050"/>
          </a:xfrm>
          <a:prstGeom prst="rect">
            <a:avLst/>
          </a:prstGeom>
          <a:noFill/>
          <a:ln>
            <a:noFill/>
          </a:ln>
        </p:spPr>
      </p:pic>
      <p:sp>
        <p:nvSpPr>
          <p:cNvPr id="230" name="Google Shape;230;p41"/>
          <p:cNvSpPr txBox="1"/>
          <p:nvPr/>
        </p:nvSpPr>
        <p:spPr>
          <a:xfrm>
            <a:off x="3703325" y="4114800"/>
            <a:ext cx="55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bird</a:t>
            </a:r>
            <a:endParaRPr/>
          </a:p>
        </p:txBody>
      </p:sp>
      <p:pic>
        <p:nvPicPr>
          <p:cNvPr id="231" name="Google Shape;231;p41"/>
          <p:cNvPicPr preferRelativeResize="0"/>
          <p:nvPr/>
        </p:nvPicPr>
        <p:blipFill>
          <a:blip r:embed="rId5">
            <a:alphaModFix/>
          </a:blip>
          <a:stretch>
            <a:fillRect/>
          </a:stretch>
        </p:blipFill>
        <p:spPr>
          <a:xfrm flipH="1" rot="10800000">
            <a:off x="2579038" y="2481362"/>
            <a:ext cx="1908300" cy="623125"/>
          </a:xfrm>
          <a:prstGeom prst="rect">
            <a:avLst/>
          </a:prstGeom>
          <a:noFill/>
          <a:ln>
            <a:noFill/>
          </a:ln>
        </p:spPr>
      </p:pic>
      <p:sp>
        <p:nvSpPr>
          <p:cNvPr id="232" name="Google Shape;232;p41"/>
          <p:cNvSpPr txBox="1"/>
          <p:nvPr/>
        </p:nvSpPr>
        <p:spPr>
          <a:xfrm>
            <a:off x="5002050" y="4011900"/>
            <a:ext cx="128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humans</a:t>
            </a:r>
            <a:endParaRPr/>
          </a:p>
        </p:txBody>
      </p:sp>
      <p:pic>
        <p:nvPicPr>
          <p:cNvPr id="233" name="Google Shape;233;p41"/>
          <p:cNvPicPr preferRelativeResize="0"/>
          <p:nvPr/>
        </p:nvPicPr>
        <p:blipFill>
          <a:blip r:embed="rId6">
            <a:alphaModFix/>
          </a:blip>
          <a:stretch>
            <a:fillRect/>
          </a:stretch>
        </p:blipFill>
        <p:spPr>
          <a:xfrm>
            <a:off x="4793967" y="2438756"/>
            <a:ext cx="1493874" cy="996450"/>
          </a:xfrm>
          <a:prstGeom prst="rect">
            <a:avLst/>
          </a:prstGeom>
          <a:noFill/>
          <a:ln>
            <a:noFill/>
          </a:ln>
        </p:spPr>
      </p:pic>
      <p:sp>
        <p:nvSpPr>
          <p:cNvPr id="234" name="Google Shape;234;p41"/>
          <p:cNvSpPr txBox="1"/>
          <p:nvPr/>
        </p:nvSpPr>
        <p:spPr>
          <a:xfrm>
            <a:off x="7278050" y="4011900"/>
            <a:ext cx="138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T</a:t>
            </a:r>
            <a:r>
              <a:rPr lang="en"/>
              <a:t>he </a:t>
            </a:r>
            <a:r>
              <a:rPr lang="en"/>
              <a:t>Big mouth woody </a:t>
            </a:r>
            <a:endParaRPr/>
          </a:p>
        </p:txBody>
      </p:sp>
      <p:pic>
        <p:nvPicPr>
          <p:cNvPr id="235" name="Google Shape;235;p41"/>
          <p:cNvPicPr preferRelativeResize="0"/>
          <p:nvPr/>
        </p:nvPicPr>
        <p:blipFill>
          <a:blip r:embed="rId7">
            <a:alphaModFix/>
          </a:blip>
          <a:stretch>
            <a:fillRect/>
          </a:stretch>
        </p:blipFill>
        <p:spPr>
          <a:xfrm>
            <a:off x="6617550" y="2107280"/>
            <a:ext cx="2098450" cy="1573802"/>
          </a:xfrm>
          <a:prstGeom prst="rect">
            <a:avLst/>
          </a:prstGeom>
          <a:noFill/>
          <a:ln>
            <a:noFill/>
          </a:ln>
        </p:spPr>
      </p:pic>
      <p:sp>
        <p:nvSpPr>
          <p:cNvPr id="236" name="Google Shape;236;p41"/>
          <p:cNvSpPr txBox="1"/>
          <p:nvPr/>
        </p:nvSpPr>
        <p:spPr>
          <a:xfrm>
            <a:off x="3348513" y="1324425"/>
            <a:ext cx="438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Arm and hand structure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pic>
        <p:nvPicPr>
          <p:cNvPr id="242" name="Google Shape;242;p42"/>
          <p:cNvPicPr preferRelativeResize="0"/>
          <p:nvPr/>
        </p:nvPicPr>
        <p:blipFill>
          <a:blip r:embed="rId3">
            <a:alphaModFix/>
          </a:blip>
          <a:stretch>
            <a:fillRect/>
          </a:stretch>
        </p:blipFill>
        <p:spPr>
          <a:xfrm>
            <a:off x="2070250" y="1017725"/>
            <a:ext cx="5390657" cy="404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pic>
        <p:nvPicPr>
          <p:cNvPr id="247" name="Google Shape;247;p43"/>
          <p:cNvPicPr preferRelativeResize="0"/>
          <p:nvPr/>
        </p:nvPicPr>
        <p:blipFill>
          <a:blip r:embed="rId4">
            <a:alphaModFix/>
          </a:blip>
          <a:stretch>
            <a:fillRect/>
          </a:stretch>
        </p:blipFill>
        <p:spPr>
          <a:xfrm>
            <a:off x="791525" y="2631975"/>
            <a:ext cx="7560950" cy="2333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pic>
        <p:nvPicPr>
          <p:cNvPr id="252" name="Google Shape;252;p44"/>
          <p:cNvPicPr preferRelativeResize="0"/>
          <p:nvPr/>
        </p:nvPicPr>
        <p:blipFill>
          <a:blip r:embed="rId4">
            <a:alphaModFix/>
          </a:blip>
          <a:stretch>
            <a:fillRect/>
          </a:stretch>
        </p:blipFill>
        <p:spPr>
          <a:xfrm>
            <a:off x="2209050" y="1505325"/>
            <a:ext cx="4011500" cy="3008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45"/>
          <p:cNvSpPr txBox="1"/>
          <p:nvPr/>
        </p:nvSpPr>
        <p:spPr>
          <a:xfrm>
            <a:off x="3234025" y="940200"/>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chemeClr val="dk1"/>
                </a:solidFill>
              </a:rPr>
              <a:t>evolutionary descent</a:t>
            </a:r>
            <a:endParaRPr/>
          </a:p>
        </p:txBody>
      </p:sp>
      <p:sp>
        <p:nvSpPr>
          <p:cNvPr id="258" name="Google Shape;258;p45"/>
          <p:cNvSpPr txBox="1"/>
          <p:nvPr/>
        </p:nvSpPr>
        <p:spPr>
          <a:xfrm>
            <a:off x="3684100" y="1309500"/>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embryological development</a:t>
            </a:r>
            <a:endParaRPr/>
          </a:p>
        </p:txBody>
      </p:sp>
      <p:sp>
        <p:nvSpPr>
          <p:cNvPr id="259" name="Google Shape;259;p45"/>
          <p:cNvSpPr txBox="1"/>
          <p:nvPr/>
        </p:nvSpPr>
        <p:spPr>
          <a:xfrm>
            <a:off x="1969350" y="2202450"/>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Natural selection </a:t>
            </a:r>
            <a:endParaRPr/>
          </a:p>
        </p:txBody>
      </p:sp>
      <p:sp>
        <p:nvSpPr>
          <p:cNvPr id="260" name="Google Shape;260;p45"/>
          <p:cNvSpPr txBox="1"/>
          <p:nvPr/>
        </p:nvSpPr>
        <p:spPr>
          <a:xfrm>
            <a:off x="2345550" y="3846188"/>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Traits </a:t>
            </a:r>
            <a:endParaRPr/>
          </a:p>
        </p:txBody>
      </p:sp>
      <p:sp>
        <p:nvSpPr>
          <p:cNvPr id="261" name="Google Shape;261;p45"/>
          <p:cNvSpPr txBox="1"/>
          <p:nvPr/>
        </p:nvSpPr>
        <p:spPr>
          <a:xfrm>
            <a:off x="1446675" y="4404600"/>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Less</a:t>
            </a:r>
            <a:endParaRPr/>
          </a:p>
        </p:txBody>
      </p:sp>
      <p:sp>
        <p:nvSpPr>
          <p:cNvPr id="262" name="Google Shape;262;p45"/>
          <p:cNvSpPr txBox="1"/>
          <p:nvPr/>
        </p:nvSpPr>
        <p:spPr>
          <a:xfrm>
            <a:off x="996625" y="3476900"/>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environmental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6" name="Shape 266"/>
        <p:cNvGrpSpPr/>
        <p:nvPr/>
      </p:nvGrpSpPr>
      <p:grpSpPr>
        <a:xfrm>
          <a:off x="0" y="0"/>
          <a:ext cx="0" cy="0"/>
          <a:chOff x="0" y="0"/>
          <a:chExt cx="0" cy="0"/>
        </a:xfrm>
      </p:grpSpPr>
      <p:sp>
        <p:nvSpPr>
          <p:cNvPr id="267" name="Google Shape;267;p46"/>
          <p:cNvSpPr txBox="1"/>
          <p:nvPr/>
        </p:nvSpPr>
        <p:spPr>
          <a:xfrm>
            <a:off x="912975" y="1658775"/>
            <a:ext cx="75096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big </a:t>
            </a:r>
            <a:r>
              <a:rPr lang="en"/>
              <a:t>mouth woody is a creature that has adapted to its environment and blends to the trees and logs with its beautiful green and brown colors. The big mouth woody is a very fascinating creature its head is shaped like a rectangle and the eyeballs are on the side of its head so it can see other predators sneaking behind them in front of them and even on the side of them. That's not all this creature has, it has wings to fly in the caves and above the trees so it can look for food and predators.</a:t>
            </a:r>
            <a:endParaRPr/>
          </a:p>
          <a:p>
            <a:pPr indent="0" lvl="0" marL="0" rtl="0" algn="l">
              <a:spcBef>
                <a:spcPts val="0"/>
              </a:spcBef>
              <a:spcAft>
                <a:spcPts val="0"/>
              </a:spcAft>
              <a:buNone/>
            </a:pPr>
            <a:r>
              <a:rPr lang="en"/>
              <a:t>	The big mouth woody uses dead logs on the ground to hide and have the babys from all the creature that hunt them. Over all this creature is a very fascinating creature, with all of its colors, wings, head shape, and its legs.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7"/>
          <p:cNvSpPr txBox="1"/>
          <p:nvPr/>
        </p:nvSpPr>
        <p:spPr>
          <a:xfrm>
            <a:off x="1457950" y="96200"/>
            <a:ext cx="6194400" cy="10362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Bangers"/>
                <a:ea typeface="Bangers"/>
                <a:cs typeface="Bangers"/>
                <a:sym typeface="Bangers"/>
              </a:rPr>
              <a:t>Groups of </a:t>
            </a:r>
            <a:endParaRPr sz="2400">
              <a:solidFill>
                <a:schemeClr val="dk1"/>
              </a:solidFill>
              <a:latin typeface="Bangers"/>
              <a:ea typeface="Bangers"/>
              <a:cs typeface="Bangers"/>
              <a:sym typeface="Bangers"/>
            </a:endParaRPr>
          </a:p>
          <a:p>
            <a:pPr indent="0" lvl="0" marL="0" rtl="0" algn="ctr">
              <a:lnSpc>
                <a:spcPct val="115000"/>
              </a:lnSpc>
              <a:spcBef>
                <a:spcPts val="0"/>
              </a:spcBef>
              <a:spcAft>
                <a:spcPts val="0"/>
              </a:spcAft>
              <a:buNone/>
            </a:pPr>
            <a:r>
              <a:rPr lang="en" sz="2400">
                <a:solidFill>
                  <a:schemeClr val="dk1"/>
                </a:solidFill>
                <a:latin typeface="Bangers"/>
                <a:ea typeface="Bangers"/>
                <a:cs typeface="Bangers"/>
                <a:sym typeface="Bangers"/>
              </a:rPr>
              <a:t>1, 2 or 3</a:t>
            </a:r>
            <a:endParaRPr>
              <a:latin typeface="Bangers"/>
              <a:ea typeface="Bangers"/>
              <a:cs typeface="Bangers"/>
              <a:sym typeface="Bangers"/>
            </a:endParaRPr>
          </a:p>
        </p:txBody>
      </p:sp>
      <p:sp>
        <p:nvSpPr>
          <p:cNvPr id="273" name="Google Shape;273;p47"/>
          <p:cNvSpPr txBox="1"/>
          <p:nvPr/>
        </p:nvSpPr>
        <p:spPr>
          <a:xfrm>
            <a:off x="1457950" y="1188500"/>
            <a:ext cx="6194400" cy="491400"/>
          </a:xfrm>
          <a:prstGeom prst="rect">
            <a:avLst/>
          </a:prstGeom>
          <a:solidFill>
            <a:srgbClr val="D9EAD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Bangers"/>
                <a:ea typeface="Bangers"/>
                <a:cs typeface="Bangers"/>
                <a:sym typeface="Bangers"/>
              </a:rPr>
              <a:t>We will build next class meeting</a:t>
            </a:r>
            <a:endParaRPr>
              <a:latin typeface="Bangers"/>
              <a:ea typeface="Bangers"/>
              <a:cs typeface="Bangers"/>
              <a:sym typeface="Bangers"/>
            </a:endParaRPr>
          </a:p>
        </p:txBody>
      </p:sp>
      <p:sp>
        <p:nvSpPr>
          <p:cNvPr id="274" name="Google Shape;274;p47"/>
          <p:cNvSpPr txBox="1"/>
          <p:nvPr/>
        </p:nvSpPr>
        <p:spPr>
          <a:xfrm>
            <a:off x="1457950" y="1772975"/>
            <a:ext cx="6194400" cy="938100"/>
          </a:xfrm>
          <a:prstGeom prst="rect">
            <a:avLst/>
          </a:prstGeom>
          <a:solidFill>
            <a:srgbClr val="D0E0E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Bangers"/>
                <a:ea typeface="Bangers"/>
                <a:cs typeface="Bangers"/>
                <a:sym typeface="Bangers"/>
              </a:rPr>
              <a:t>Discuss with each other and gather materials at home before the next class meeting.</a:t>
            </a:r>
            <a:endParaRPr>
              <a:latin typeface="Bangers"/>
              <a:ea typeface="Bangers"/>
              <a:cs typeface="Bangers"/>
              <a:sym typeface="Bangers"/>
            </a:endParaRPr>
          </a:p>
        </p:txBody>
      </p:sp>
      <p:sp>
        <p:nvSpPr>
          <p:cNvPr id="275" name="Google Shape;275;p47"/>
          <p:cNvSpPr txBox="1"/>
          <p:nvPr/>
        </p:nvSpPr>
        <p:spPr>
          <a:xfrm>
            <a:off x="1457950" y="2804150"/>
            <a:ext cx="6194400" cy="1086900"/>
          </a:xfrm>
          <a:prstGeom prst="rect">
            <a:avLst/>
          </a:prstGeom>
          <a:solidFill>
            <a:srgbClr val="351C7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solidFill>
                  <a:schemeClr val="lt1"/>
                </a:solidFill>
                <a:latin typeface="Bangers"/>
                <a:ea typeface="Bangers"/>
                <a:cs typeface="Bangers"/>
                <a:sym typeface="Bangers"/>
              </a:rPr>
              <a:t>Open </a:t>
            </a:r>
            <a:r>
              <a:rPr lang="en" sz="3000">
                <a:solidFill>
                  <a:schemeClr val="lt1"/>
                </a:solidFill>
                <a:latin typeface="Bangers"/>
                <a:ea typeface="Bangers"/>
                <a:cs typeface="Bangers"/>
                <a:sym typeface="Bangers"/>
              </a:rPr>
              <a:t>Student Research Pages</a:t>
            </a:r>
            <a:r>
              <a:rPr lang="en" sz="3000">
                <a:solidFill>
                  <a:schemeClr val="lt1"/>
                </a:solidFill>
                <a:latin typeface="Bangers"/>
                <a:ea typeface="Bangers"/>
                <a:cs typeface="Bangers"/>
                <a:sym typeface="Bangers"/>
              </a:rPr>
              <a:t> and Directions </a:t>
            </a:r>
            <a:endParaRPr sz="3000">
              <a:solidFill>
                <a:schemeClr val="lt1"/>
              </a:solidFill>
              <a:latin typeface="Bangers"/>
              <a:ea typeface="Bangers"/>
              <a:cs typeface="Bangers"/>
              <a:sym typeface="Bangers"/>
            </a:endParaRPr>
          </a:p>
        </p:txBody>
      </p:sp>
      <p:sp>
        <p:nvSpPr>
          <p:cNvPr id="276" name="Google Shape;276;p47"/>
          <p:cNvSpPr txBox="1"/>
          <p:nvPr/>
        </p:nvSpPr>
        <p:spPr>
          <a:xfrm>
            <a:off x="1474800" y="3984125"/>
            <a:ext cx="6194400" cy="647100"/>
          </a:xfrm>
          <a:prstGeom prst="rect">
            <a:avLst/>
          </a:prstGeom>
          <a:solidFill>
            <a:srgbClr val="1155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solidFill>
                  <a:schemeClr val="lt1"/>
                </a:solidFill>
                <a:latin typeface="Bangers"/>
                <a:ea typeface="Bangers"/>
                <a:cs typeface="Bangers"/>
                <a:sym typeface="Bangers"/>
              </a:rPr>
              <a:t>Get Started</a:t>
            </a:r>
            <a:endParaRPr sz="2000">
              <a:solidFill>
                <a:schemeClr val="lt1"/>
              </a:solidFill>
              <a:latin typeface="Bangers"/>
              <a:ea typeface="Bangers"/>
              <a:cs typeface="Bangers"/>
              <a:sym typeface="Bangers"/>
            </a:endParaRPr>
          </a:p>
        </p:txBody>
      </p:sp>
      <p:sp>
        <p:nvSpPr>
          <p:cNvPr id="277" name="Google Shape;277;p47"/>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278" name="Google Shape;278;p47"/>
          <p:cNvSpPr txBox="1"/>
          <p:nvPr/>
        </p:nvSpPr>
        <p:spPr>
          <a:xfrm>
            <a:off x="-1972500" y="0"/>
            <a:ext cx="1790700" cy="1293000"/>
          </a:xfrm>
          <a:prstGeom prst="rect">
            <a:avLst/>
          </a:prstGeom>
          <a:solidFill>
            <a:srgbClr val="3B1EB4"/>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I now give students 60 minutes to work on part 1.</a:t>
            </a:r>
            <a:endParaRPr sz="1800">
              <a:solidFill>
                <a:schemeClr val="lt1"/>
              </a:solidFill>
              <a:latin typeface="Bangers"/>
              <a:ea typeface="Bangers"/>
              <a:cs typeface="Bangers"/>
              <a:sym typeface="Bangers"/>
            </a:endParaRPr>
          </a:p>
        </p:txBody>
      </p:sp>
      <p:pic>
        <p:nvPicPr>
          <p:cNvPr descr="This timer silently counts down to 0:00, then alerts you that time is up with a gentle beep sound." id="279" name="Google Shape;279;p47" title="60 Minute Timer">
            <a:hlinkClick r:id="rId3"/>
          </p:cNvPr>
          <p:cNvPicPr preferRelativeResize="0"/>
          <p:nvPr/>
        </p:nvPicPr>
        <p:blipFill>
          <a:blip r:embed="rId4">
            <a:alphaModFix/>
          </a:blip>
          <a:stretch>
            <a:fillRect/>
          </a:stretch>
        </p:blipFill>
        <p:spPr>
          <a:xfrm>
            <a:off x="7769475" y="145288"/>
            <a:ext cx="1250700" cy="938025"/>
          </a:xfrm>
          <a:prstGeom prst="rect">
            <a:avLst/>
          </a:prstGeom>
          <a:noFill/>
          <a:ln>
            <a:noFill/>
          </a:ln>
          <a:effectLst>
            <a:outerShdw blurRad="57150" rotWithShape="0" algn="bl" dir="5400000" dist="19050">
              <a:srgbClr val="000000">
                <a:alpha val="50000"/>
              </a:srgbClr>
            </a:outerShdw>
          </a:effectLst>
        </p:spPr>
      </p:pic>
      <p:sp>
        <p:nvSpPr>
          <p:cNvPr id="280" name="Google Shape;280;p47"/>
          <p:cNvSpPr txBox="1"/>
          <p:nvPr/>
        </p:nvSpPr>
        <p:spPr>
          <a:xfrm>
            <a:off x="-1972500" y="1511150"/>
            <a:ext cx="1790700" cy="12930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I let them work alone or in groups of 2-3.</a:t>
            </a:r>
            <a:endParaRPr sz="1800">
              <a:solidFill>
                <a:schemeClr val="lt1"/>
              </a:solidFill>
              <a:latin typeface="Bangers"/>
              <a:ea typeface="Bangers"/>
              <a:cs typeface="Bangers"/>
              <a:sym typeface="Bangers"/>
            </a:endParaRPr>
          </a:p>
        </p:txBody>
      </p:sp>
      <p:sp>
        <p:nvSpPr>
          <p:cNvPr id="281" name="Google Shape;281;p47"/>
          <p:cNvSpPr txBox="1"/>
          <p:nvPr/>
        </p:nvSpPr>
        <p:spPr>
          <a:xfrm>
            <a:off x="-1972500" y="3022300"/>
            <a:ext cx="1790700" cy="21240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After 60 minutes, or with about 30 minutes in class left, have them do the project check in form</a:t>
            </a:r>
            <a:endParaRPr sz="1800">
              <a:solidFill>
                <a:schemeClr val="lt1"/>
              </a:solidFill>
              <a:latin typeface="Bangers"/>
              <a:ea typeface="Bangers"/>
              <a:cs typeface="Bangers"/>
              <a:sym typeface="Banger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5" name="Shape 285"/>
        <p:cNvGrpSpPr/>
        <p:nvPr/>
      </p:nvGrpSpPr>
      <p:grpSpPr>
        <a:xfrm>
          <a:off x="0" y="0"/>
          <a:ext cx="0" cy="0"/>
          <a:chOff x="0" y="0"/>
          <a:chExt cx="0" cy="0"/>
        </a:xfrm>
      </p:grpSpPr>
      <p:sp>
        <p:nvSpPr>
          <p:cNvPr id="286" name="Google Shape;286;p48"/>
          <p:cNvSpPr txBox="1"/>
          <p:nvPr/>
        </p:nvSpPr>
        <p:spPr>
          <a:xfrm>
            <a:off x="-1886775" y="0"/>
            <a:ext cx="1790700" cy="1569900"/>
          </a:xfrm>
          <a:prstGeom prst="rect">
            <a:avLst/>
          </a:prstGeom>
          <a:solidFill>
            <a:srgbClr val="0B5394"/>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This helps them stay on track and pay attention to the </a:t>
            </a:r>
            <a:r>
              <a:rPr lang="en" sz="1800">
                <a:solidFill>
                  <a:schemeClr val="lt1"/>
                </a:solidFill>
                <a:latin typeface="Bangers"/>
                <a:ea typeface="Bangers"/>
                <a:cs typeface="Bangers"/>
                <a:sym typeface="Bangers"/>
              </a:rPr>
              <a:t>requirements</a:t>
            </a:r>
            <a:r>
              <a:rPr lang="en" sz="1800">
                <a:solidFill>
                  <a:schemeClr val="lt1"/>
                </a:solidFill>
                <a:latin typeface="Bangers"/>
                <a:ea typeface="Bangers"/>
                <a:cs typeface="Bangers"/>
                <a:sym typeface="Bangers"/>
              </a:rPr>
              <a:t>.</a:t>
            </a:r>
            <a:endParaRPr sz="1800">
              <a:solidFill>
                <a:schemeClr val="lt1"/>
              </a:solidFill>
              <a:latin typeface="Bangers"/>
              <a:ea typeface="Bangers"/>
              <a:cs typeface="Bangers"/>
              <a:sym typeface="Bangers"/>
            </a:endParaRPr>
          </a:p>
        </p:txBody>
      </p:sp>
      <p:sp>
        <p:nvSpPr>
          <p:cNvPr id="287" name="Google Shape;287;p48"/>
          <p:cNvSpPr txBox="1"/>
          <p:nvPr/>
        </p:nvSpPr>
        <p:spPr>
          <a:xfrm>
            <a:off x="-1886775" y="1666875"/>
            <a:ext cx="1790700" cy="2124000"/>
          </a:xfrm>
          <a:prstGeom prst="rect">
            <a:avLst/>
          </a:prstGeom>
          <a:solidFill>
            <a:srgbClr val="4A86E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I allow them to do this together in </a:t>
            </a:r>
            <a:r>
              <a:rPr lang="en" sz="1800">
                <a:solidFill>
                  <a:schemeClr val="lt1"/>
                </a:solidFill>
                <a:latin typeface="Bangers"/>
                <a:ea typeface="Bangers"/>
                <a:cs typeface="Bangers"/>
                <a:sym typeface="Bangers"/>
              </a:rPr>
              <a:t>groups and then make adjustments and/or additions to part 1. </a:t>
            </a:r>
            <a:endParaRPr sz="1800">
              <a:solidFill>
                <a:schemeClr val="lt1"/>
              </a:solidFill>
              <a:latin typeface="Bangers"/>
              <a:ea typeface="Bangers"/>
              <a:cs typeface="Bangers"/>
              <a:sym typeface="Banger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9"/>
          <p:cNvSpPr txBox="1"/>
          <p:nvPr/>
        </p:nvSpPr>
        <p:spPr>
          <a:xfrm>
            <a:off x="1474800" y="601025"/>
            <a:ext cx="6194400" cy="1070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Bangers"/>
                <a:ea typeface="Bangers"/>
                <a:cs typeface="Bangers"/>
                <a:sym typeface="Bangers"/>
              </a:rPr>
              <a:t>This completes the </a:t>
            </a:r>
            <a:r>
              <a:rPr lang="en" sz="2400">
                <a:solidFill>
                  <a:schemeClr val="dk1"/>
                </a:solidFill>
                <a:latin typeface="Bangers"/>
                <a:ea typeface="Bangers"/>
                <a:cs typeface="Bangers"/>
                <a:sym typeface="Bangers"/>
              </a:rPr>
              <a:t>first</a:t>
            </a:r>
            <a:r>
              <a:rPr lang="en" sz="2400">
                <a:solidFill>
                  <a:schemeClr val="dk1"/>
                </a:solidFill>
                <a:latin typeface="Bangers"/>
                <a:ea typeface="Bangers"/>
                <a:cs typeface="Bangers"/>
                <a:sym typeface="Bangers"/>
              </a:rPr>
              <a:t> day, which for my 8th grade students is a 1 hour and 50 minute period.</a:t>
            </a:r>
            <a:endParaRPr>
              <a:latin typeface="Bangers"/>
              <a:ea typeface="Bangers"/>
              <a:cs typeface="Bangers"/>
              <a:sym typeface="Bangers"/>
            </a:endParaRPr>
          </a:p>
        </p:txBody>
      </p:sp>
      <p:sp>
        <p:nvSpPr>
          <p:cNvPr id="293" name="Google Shape;293;p49"/>
          <p:cNvSpPr txBox="1"/>
          <p:nvPr/>
        </p:nvSpPr>
        <p:spPr>
          <a:xfrm>
            <a:off x="3787925" y="68400"/>
            <a:ext cx="1790700" cy="461700"/>
          </a:xfrm>
          <a:prstGeom prst="rect">
            <a:avLst/>
          </a:prstGeom>
          <a:solidFill>
            <a:srgbClr val="0B5394"/>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p:txBody>
      </p:sp>
      <p:sp>
        <p:nvSpPr>
          <p:cNvPr id="294" name="Google Shape;294;p49"/>
          <p:cNvSpPr txBox="1"/>
          <p:nvPr/>
        </p:nvSpPr>
        <p:spPr>
          <a:xfrm>
            <a:off x="1474800" y="1742650"/>
            <a:ext cx="6194400" cy="1070700"/>
          </a:xfrm>
          <a:prstGeom prst="rect">
            <a:avLst/>
          </a:prstGeom>
          <a:solidFill>
            <a:srgbClr val="D9EAD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Bangers"/>
                <a:ea typeface="Bangers"/>
                <a:cs typeface="Bangers"/>
                <a:sym typeface="Bangers"/>
              </a:rPr>
              <a:t>I dedicate day two entirely to building, which again, is a 1 hour and 50 minute period.</a:t>
            </a:r>
            <a:endParaRPr>
              <a:latin typeface="Bangers"/>
              <a:ea typeface="Bangers"/>
              <a:cs typeface="Bangers"/>
              <a:sym typeface="Banger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50"/>
          <p:cNvPicPr preferRelativeResize="0"/>
          <p:nvPr/>
        </p:nvPicPr>
        <p:blipFill>
          <a:blip r:embed="rId3">
            <a:alphaModFix/>
          </a:blip>
          <a:stretch>
            <a:fillRect/>
          </a:stretch>
        </p:blipFill>
        <p:spPr>
          <a:xfrm>
            <a:off x="4729225" y="726575"/>
            <a:ext cx="4214949" cy="2366149"/>
          </a:xfrm>
          <a:prstGeom prst="rect">
            <a:avLst/>
          </a:prstGeom>
          <a:noFill/>
          <a:ln>
            <a:noFill/>
          </a:ln>
          <a:effectLst>
            <a:outerShdw blurRad="57150" rotWithShape="0" algn="bl" dir="5400000" dist="19050">
              <a:srgbClr val="000000">
                <a:alpha val="50000"/>
              </a:srgbClr>
            </a:outerShdw>
          </a:effectLst>
        </p:spPr>
      </p:pic>
      <p:sp>
        <p:nvSpPr>
          <p:cNvPr id="300" name="Google Shape;300;p50"/>
          <p:cNvSpPr txBox="1"/>
          <p:nvPr/>
        </p:nvSpPr>
        <p:spPr>
          <a:xfrm>
            <a:off x="186125" y="96200"/>
            <a:ext cx="8838600" cy="563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rgbClr val="000000"/>
                </a:solidFill>
                <a:latin typeface="Bangers"/>
                <a:ea typeface="Bangers"/>
                <a:cs typeface="Bangers"/>
                <a:sym typeface="Bangers"/>
              </a:rPr>
              <a:t>Get together with your group members and discuss the following:</a:t>
            </a:r>
            <a:endParaRPr>
              <a:latin typeface="Bangers"/>
              <a:ea typeface="Bangers"/>
              <a:cs typeface="Bangers"/>
              <a:sym typeface="Bangers"/>
            </a:endParaRPr>
          </a:p>
        </p:txBody>
      </p:sp>
      <p:sp>
        <p:nvSpPr>
          <p:cNvPr id="301" name="Google Shape;301;p50"/>
          <p:cNvSpPr txBox="1"/>
          <p:nvPr/>
        </p:nvSpPr>
        <p:spPr>
          <a:xfrm>
            <a:off x="211875" y="833725"/>
            <a:ext cx="4435500" cy="3879000"/>
          </a:xfrm>
          <a:prstGeom prst="rect">
            <a:avLst/>
          </a:prstGeom>
          <a:solidFill>
            <a:schemeClr val="lt1"/>
          </a:solid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AutoNum type="arabicPeriod"/>
            </a:pPr>
            <a:r>
              <a:rPr lang="en" sz="1600"/>
              <a:t>Who will present the model to the class?</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AutoNum type="arabicPeriod"/>
            </a:pPr>
            <a:r>
              <a:rPr lang="en" sz="1600"/>
              <a:t>Discuss what the name of your new species is.</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AutoNum type="arabicPeriod"/>
            </a:pPr>
            <a:r>
              <a:rPr lang="en" sz="1600">
                <a:solidFill>
                  <a:schemeClr val="dk1"/>
                </a:solidFill>
              </a:rPr>
              <a:t>Open this slide from Part 1</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 sz="1600">
                <a:solidFill>
                  <a:schemeClr val="dk1"/>
                </a:solidFill>
              </a:rPr>
              <a:t>Discuss the 3 physical traits you came up with for your new species.</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 sz="1600">
                <a:solidFill>
                  <a:schemeClr val="dk1"/>
                </a:solidFill>
              </a:rPr>
              <a:t>The presenter will tell the class the 3 main adaptations/physical traits your organism has, what planet it lives on and how it uses those traits to survive on the planet you chose</a:t>
            </a:r>
            <a:endParaRPr sz="1600">
              <a:solidFill>
                <a:schemeClr val="dk1"/>
              </a:solidFill>
            </a:endParaRPr>
          </a:p>
        </p:txBody>
      </p:sp>
      <p:cxnSp>
        <p:nvCxnSpPr>
          <p:cNvPr id="302" name="Google Shape;302;p50"/>
          <p:cNvCxnSpPr/>
          <p:nvPr/>
        </p:nvCxnSpPr>
        <p:spPr>
          <a:xfrm>
            <a:off x="2883400" y="1870150"/>
            <a:ext cx="1950600" cy="173700"/>
          </a:xfrm>
          <a:prstGeom prst="straightConnector1">
            <a:avLst/>
          </a:prstGeom>
          <a:noFill/>
          <a:ln cap="flat" cmpd="sng" w="38100">
            <a:solidFill>
              <a:schemeClr val="dk1"/>
            </a:solidFill>
            <a:prstDash val="solid"/>
            <a:round/>
            <a:headEnd len="med" w="med" type="none"/>
            <a:tailEnd len="med" w="med" type="triangle"/>
          </a:ln>
          <a:effectLst>
            <a:outerShdw blurRad="57150" rotWithShape="0" algn="bl" dir="5400000" dist="19050">
              <a:srgbClr val="000000">
                <a:alpha val="50000"/>
              </a:srgbClr>
            </a:outerShdw>
          </a:effectLst>
        </p:spPr>
      </p:cxnSp>
      <p:pic>
        <p:nvPicPr>
          <p:cNvPr descr="This timer counts down silently until it reaches 0:00, then a police siren sounds to alert you that time is up." id="303" name="Google Shape;303;p50" title="5 Minute Timer">
            <a:hlinkClick r:id="rId4"/>
          </p:cNvPr>
          <p:cNvPicPr preferRelativeResize="0"/>
          <p:nvPr/>
        </p:nvPicPr>
        <p:blipFill>
          <a:blip r:embed="rId5">
            <a:alphaModFix/>
          </a:blip>
          <a:stretch>
            <a:fillRect/>
          </a:stretch>
        </p:blipFill>
        <p:spPr>
          <a:xfrm>
            <a:off x="5575988" y="3028926"/>
            <a:ext cx="2593333" cy="1945000"/>
          </a:xfrm>
          <a:prstGeom prst="rect">
            <a:avLst/>
          </a:prstGeom>
          <a:noFill/>
          <a:ln>
            <a:noFill/>
          </a:ln>
          <a:effectLst>
            <a:outerShdw blurRad="57150" rotWithShape="0" algn="bl" dir="5400000" dist="19050">
              <a:srgbClr val="000000">
                <a:alpha val="50000"/>
              </a:srgbClr>
            </a:outerShdw>
          </a:effectLst>
        </p:spPr>
      </p:pic>
      <p:sp>
        <p:nvSpPr>
          <p:cNvPr id="304" name="Google Shape;304;p50"/>
          <p:cNvSpPr txBox="1"/>
          <p:nvPr/>
        </p:nvSpPr>
        <p:spPr>
          <a:xfrm>
            <a:off x="-1886775" y="0"/>
            <a:ext cx="1790700" cy="2678100"/>
          </a:xfrm>
          <a:prstGeom prst="rect">
            <a:avLst/>
          </a:prstGeom>
          <a:solidFill>
            <a:srgbClr val="0B5394"/>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I give students 5 minutes to sort out who will present and what they will say. I allow them to read right off of the slide if they want.</a:t>
            </a:r>
            <a:endParaRPr sz="1800">
              <a:solidFill>
                <a:schemeClr val="lt1"/>
              </a:solidFill>
              <a:latin typeface="Bangers"/>
              <a:ea typeface="Bangers"/>
              <a:cs typeface="Bangers"/>
              <a:sym typeface="Bangers"/>
            </a:endParaRPr>
          </a:p>
        </p:txBody>
      </p:sp>
      <p:sp>
        <p:nvSpPr>
          <p:cNvPr id="305" name="Google Shape;305;p50"/>
          <p:cNvSpPr txBox="1"/>
          <p:nvPr/>
        </p:nvSpPr>
        <p:spPr>
          <a:xfrm>
            <a:off x="-1886775" y="2790825"/>
            <a:ext cx="1790700" cy="2401200"/>
          </a:xfrm>
          <a:prstGeom prst="rect">
            <a:avLst/>
          </a:prstGeom>
          <a:solidFill>
            <a:srgbClr val="674EA7"/>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Each group presentation takes 1-2 minutes depending on how many questions students ask questions.</a:t>
            </a:r>
            <a:endParaRPr sz="1800">
              <a:solidFill>
                <a:schemeClr val="lt1"/>
              </a:solidFill>
              <a:latin typeface="Bangers"/>
              <a:ea typeface="Bangers"/>
              <a:cs typeface="Bangers"/>
              <a:sym typeface="Bangers"/>
            </a:endParaRPr>
          </a:p>
        </p:txBody>
      </p:sp>
      <p:sp>
        <p:nvSpPr>
          <p:cNvPr id="306" name="Google Shape;306;p5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 name="Shape 31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32"/>
          <p:cNvSpPr txBox="1"/>
          <p:nvPr/>
        </p:nvSpPr>
        <p:spPr>
          <a:xfrm>
            <a:off x="-1723275" y="0"/>
            <a:ext cx="1571700" cy="1569900"/>
          </a:xfrm>
          <a:prstGeom prst="rect">
            <a:avLst/>
          </a:prstGeom>
          <a:solidFill>
            <a:srgbClr val="0B5394"/>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I discuss each of the following  slides to the students. </a:t>
            </a:r>
            <a:endParaRPr sz="1800">
              <a:solidFill>
                <a:schemeClr val="lt1"/>
              </a:solidFill>
              <a:latin typeface="Bangers"/>
              <a:ea typeface="Bangers"/>
              <a:cs typeface="Bangers"/>
              <a:sym typeface="Banger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33"/>
          <p:cNvSpPr txBox="1"/>
          <p:nvPr/>
        </p:nvSpPr>
        <p:spPr>
          <a:xfrm>
            <a:off x="-1886775" y="0"/>
            <a:ext cx="1790700" cy="5171700"/>
          </a:xfrm>
          <a:prstGeom prst="rect">
            <a:avLst/>
          </a:prstGeom>
          <a:solidFill>
            <a:srgbClr val="0B5394"/>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Here I give students ideas for bringing materials </a:t>
            </a:r>
            <a:r>
              <a:rPr lang="en" sz="1800">
                <a:solidFill>
                  <a:schemeClr val="lt1"/>
                </a:solidFill>
                <a:latin typeface="Bangers"/>
                <a:ea typeface="Bangers"/>
                <a:cs typeface="Bangers"/>
                <a:sym typeface="Bangers"/>
              </a:rPr>
              <a:t>the</a:t>
            </a:r>
            <a:r>
              <a:rPr lang="en" sz="1800">
                <a:solidFill>
                  <a:schemeClr val="lt1"/>
                </a:solidFill>
                <a:latin typeface="Bangers"/>
                <a:ea typeface="Bangers"/>
                <a:cs typeface="Bangers"/>
                <a:sym typeface="Bangers"/>
              </a:rPr>
              <a:t> next class meeting.  I provide glue, </a:t>
            </a:r>
            <a:r>
              <a:rPr lang="en" sz="1800">
                <a:solidFill>
                  <a:schemeClr val="lt1"/>
                </a:solidFill>
                <a:latin typeface="Bangers"/>
                <a:ea typeface="Bangers"/>
                <a:cs typeface="Bangers"/>
                <a:sym typeface="Bangers"/>
              </a:rPr>
              <a:t>scissors</a:t>
            </a:r>
            <a:r>
              <a:rPr lang="en" sz="1800">
                <a:solidFill>
                  <a:schemeClr val="lt1"/>
                </a:solidFill>
                <a:latin typeface="Bangers"/>
                <a:ea typeface="Bangers"/>
                <a:cs typeface="Bangers"/>
                <a:sym typeface="Bangers"/>
              </a:rPr>
              <a:t> tape and paper. They are responsible to bring in everything else. I suggest to them that they grab stuff from around the house and to not purchase materials if they don’t have to.</a:t>
            </a:r>
            <a:endParaRPr sz="1800">
              <a:solidFill>
                <a:schemeClr val="lt1"/>
              </a:solidFill>
              <a:latin typeface="Bangers"/>
              <a:ea typeface="Bangers"/>
              <a:cs typeface="Bangers"/>
              <a:sym typeface="Banger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35"/>
          <p:cNvSpPr txBox="1"/>
          <p:nvPr/>
        </p:nvSpPr>
        <p:spPr>
          <a:xfrm>
            <a:off x="-1886775" y="0"/>
            <a:ext cx="1790700" cy="1847100"/>
          </a:xfrm>
          <a:prstGeom prst="rect">
            <a:avLst/>
          </a:prstGeom>
          <a:solidFill>
            <a:srgbClr val="0B5394"/>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I don’t read about each habitat aloud, they can read that when they look at the directions.</a:t>
            </a:r>
            <a:endParaRPr sz="1800">
              <a:solidFill>
                <a:schemeClr val="lt1"/>
              </a:solidFill>
              <a:latin typeface="Bangers"/>
              <a:ea typeface="Bangers"/>
              <a:cs typeface="Bangers"/>
              <a:sym typeface="Bangers"/>
            </a:endParaRPr>
          </a:p>
        </p:txBody>
      </p:sp>
      <p:sp>
        <p:nvSpPr>
          <p:cNvPr id="188" name="Google Shape;188;p35"/>
          <p:cNvSpPr txBox="1"/>
          <p:nvPr/>
        </p:nvSpPr>
        <p:spPr>
          <a:xfrm>
            <a:off x="9295575" y="0"/>
            <a:ext cx="1790700" cy="4340700"/>
          </a:xfrm>
          <a:prstGeom prst="rect">
            <a:avLst/>
          </a:prstGeom>
          <a:solidFill>
            <a:srgbClr val="1155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However, I read the </a:t>
            </a:r>
            <a:r>
              <a:rPr lang="en" sz="1800">
                <a:solidFill>
                  <a:schemeClr val="lt1"/>
                </a:solidFill>
                <a:latin typeface="Bangers"/>
                <a:ea typeface="Bangers"/>
                <a:cs typeface="Bangers"/>
                <a:sym typeface="Bangers"/>
              </a:rPr>
              <a:t>description</a:t>
            </a:r>
            <a:r>
              <a:rPr lang="en" sz="1800">
                <a:solidFill>
                  <a:schemeClr val="lt1"/>
                </a:solidFill>
                <a:latin typeface="Bangers"/>
                <a:ea typeface="Bangers"/>
                <a:cs typeface="Bangers"/>
                <a:sym typeface="Bangers"/>
              </a:rPr>
              <a:t> of one of the </a:t>
            </a:r>
            <a:r>
              <a:rPr lang="en" sz="1800">
                <a:solidFill>
                  <a:schemeClr val="lt1"/>
                </a:solidFill>
                <a:latin typeface="Bangers"/>
                <a:ea typeface="Bangers"/>
                <a:cs typeface="Bangers"/>
                <a:sym typeface="Bangers"/>
              </a:rPr>
              <a:t>planets</a:t>
            </a:r>
            <a:r>
              <a:rPr lang="en" sz="1800">
                <a:solidFill>
                  <a:schemeClr val="lt1"/>
                </a:solidFill>
                <a:latin typeface="Bangers"/>
                <a:ea typeface="Bangers"/>
                <a:cs typeface="Bangers"/>
                <a:sym typeface="Bangers"/>
              </a:rPr>
              <a:t> and explain to them that they should </a:t>
            </a:r>
            <a:r>
              <a:rPr lang="en" sz="1800">
                <a:solidFill>
                  <a:schemeClr val="lt1"/>
                </a:solidFill>
                <a:latin typeface="Bangers"/>
                <a:ea typeface="Bangers"/>
                <a:cs typeface="Bangers"/>
                <a:sym typeface="Bangers"/>
              </a:rPr>
              <a:t>continuously</a:t>
            </a:r>
            <a:r>
              <a:rPr lang="en" sz="1800">
                <a:solidFill>
                  <a:schemeClr val="lt1"/>
                </a:solidFill>
                <a:latin typeface="Bangers"/>
                <a:ea typeface="Bangers"/>
                <a:cs typeface="Bangers"/>
                <a:sym typeface="Bangers"/>
              </a:rPr>
              <a:t> refer to the planet </a:t>
            </a:r>
            <a:r>
              <a:rPr lang="en" sz="1800">
                <a:solidFill>
                  <a:schemeClr val="lt1"/>
                </a:solidFill>
                <a:latin typeface="Bangers"/>
                <a:ea typeface="Bangers"/>
                <a:cs typeface="Bangers"/>
                <a:sym typeface="Bangers"/>
              </a:rPr>
              <a:t>description they chose</a:t>
            </a:r>
            <a:r>
              <a:rPr lang="en" sz="1800">
                <a:solidFill>
                  <a:schemeClr val="lt1"/>
                </a:solidFill>
                <a:latin typeface="Bangers"/>
                <a:ea typeface="Bangers"/>
                <a:cs typeface="Bangers"/>
                <a:sym typeface="Bangers"/>
              </a:rPr>
              <a:t>. </a:t>
            </a:r>
            <a:r>
              <a:rPr lang="en" sz="1800">
                <a:solidFill>
                  <a:schemeClr val="lt1"/>
                </a:solidFill>
                <a:latin typeface="Bangers"/>
                <a:ea typeface="Bangers"/>
                <a:cs typeface="Bangers"/>
                <a:sym typeface="Bangers"/>
              </a:rPr>
              <a:t>Because</a:t>
            </a:r>
            <a:r>
              <a:rPr lang="en" sz="1800">
                <a:solidFill>
                  <a:schemeClr val="lt1"/>
                </a:solidFill>
                <a:latin typeface="Bangers"/>
                <a:ea typeface="Bangers"/>
                <a:cs typeface="Bangers"/>
                <a:sym typeface="Bangers"/>
              </a:rPr>
              <a:t> they are basing the design and all of the traits and adaptations on that habitat.</a:t>
            </a:r>
            <a:endParaRPr sz="1800">
              <a:solidFill>
                <a:schemeClr val="lt1"/>
              </a:solidFill>
              <a:latin typeface="Bangers"/>
              <a:ea typeface="Bangers"/>
              <a:cs typeface="Bangers"/>
              <a:sym typeface="Banger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36"/>
          <p:cNvSpPr txBox="1"/>
          <p:nvPr/>
        </p:nvSpPr>
        <p:spPr>
          <a:xfrm>
            <a:off x="-1972500" y="0"/>
            <a:ext cx="1790700" cy="2401200"/>
          </a:xfrm>
          <a:prstGeom prst="rect">
            <a:avLst/>
          </a:prstGeom>
          <a:solidFill>
            <a:srgbClr val="674EA7"/>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Here I emphasize </a:t>
            </a:r>
            <a:r>
              <a:rPr lang="en" sz="1800">
                <a:solidFill>
                  <a:schemeClr val="lt1"/>
                </a:solidFill>
                <a:latin typeface="Bangers"/>
                <a:ea typeface="Bangers"/>
                <a:cs typeface="Bangers"/>
                <a:sym typeface="Bangers"/>
              </a:rPr>
              <a:t>what</a:t>
            </a:r>
            <a:r>
              <a:rPr lang="en" sz="1800">
                <a:solidFill>
                  <a:schemeClr val="lt1"/>
                </a:solidFill>
                <a:latin typeface="Bangers"/>
                <a:ea typeface="Bangers"/>
                <a:cs typeface="Bangers"/>
                <a:sym typeface="Bangers"/>
              </a:rPr>
              <a:t> they need to </a:t>
            </a:r>
            <a:r>
              <a:rPr lang="en" sz="1800">
                <a:solidFill>
                  <a:schemeClr val="lt1"/>
                </a:solidFill>
                <a:latin typeface="Bangers"/>
                <a:ea typeface="Bangers"/>
                <a:cs typeface="Bangers"/>
                <a:sym typeface="Bangers"/>
              </a:rPr>
              <a:t>think</a:t>
            </a:r>
            <a:r>
              <a:rPr lang="en" sz="1800">
                <a:solidFill>
                  <a:schemeClr val="lt1"/>
                </a:solidFill>
                <a:latin typeface="Bangers"/>
                <a:ea typeface="Bangers"/>
                <a:cs typeface="Bangers"/>
                <a:sym typeface="Bangers"/>
              </a:rPr>
              <a:t> about when making their model/sketch and the final model they build.</a:t>
            </a:r>
            <a:endParaRPr sz="1800">
              <a:solidFill>
                <a:schemeClr val="lt1"/>
              </a:solidFill>
              <a:latin typeface="Bangers"/>
              <a:ea typeface="Bangers"/>
              <a:cs typeface="Bangers"/>
              <a:sym typeface="Banger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37"/>
          <p:cNvSpPr txBox="1"/>
          <p:nvPr/>
        </p:nvSpPr>
        <p:spPr>
          <a:xfrm>
            <a:off x="-1972500" y="0"/>
            <a:ext cx="1790700" cy="2124000"/>
          </a:xfrm>
          <a:prstGeom prst="rect">
            <a:avLst/>
          </a:prstGeom>
          <a:solidFill>
            <a:srgbClr val="674EA7"/>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Here I emphasize what they need to think about when filling out the student research pages.</a:t>
            </a:r>
            <a:endParaRPr sz="1800">
              <a:solidFill>
                <a:schemeClr val="lt1"/>
              </a:solidFill>
              <a:latin typeface="Bangers"/>
              <a:ea typeface="Bangers"/>
              <a:cs typeface="Bangers"/>
              <a:sym typeface="Banger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38"/>
          <p:cNvSpPr txBox="1"/>
          <p:nvPr/>
        </p:nvSpPr>
        <p:spPr>
          <a:xfrm>
            <a:off x="-1972500" y="0"/>
            <a:ext cx="1790700" cy="2401200"/>
          </a:xfrm>
          <a:prstGeom prst="rect">
            <a:avLst/>
          </a:prstGeom>
          <a:solidFill>
            <a:srgbClr val="3B1EB4"/>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Here I talk about each slide of the students research pages, show the examples and what is expected of them. </a:t>
            </a:r>
            <a:endParaRPr sz="1800">
              <a:solidFill>
                <a:schemeClr val="lt1"/>
              </a:solidFill>
              <a:latin typeface="Bangers"/>
              <a:ea typeface="Bangers"/>
              <a:cs typeface="Bangers"/>
              <a:sym typeface="Bangers"/>
            </a:endParaRPr>
          </a:p>
        </p:txBody>
      </p:sp>
      <p:sp>
        <p:nvSpPr>
          <p:cNvPr id="204" name="Google Shape;204;p38"/>
          <p:cNvSpPr txBox="1"/>
          <p:nvPr/>
        </p:nvSpPr>
        <p:spPr>
          <a:xfrm>
            <a:off x="-1972500" y="2486025"/>
            <a:ext cx="1790700" cy="1847100"/>
          </a:xfrm>
          <a:prstGeom prst="rect">
            <a:avLst/>
          </a:prstGeom>
          <a:solidFill>
            <a:srgbClr val="0B5394"/>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Teachers:</a:t>
            </a:r>
            <a:endParaRPr sz="1800">
              <a:solidFill>
                <a:schemeClr val="lt1"/>
              </a:solidFill>
              <a:latin typeface="Bangers"/>
              <a:ea typeface="Bangers"/>
              <a:cs typeface="Bangers"/>
              <a:sym typeface="Bangers"/>
            </a:endParaRPr>
          </a:p>
          <a:p>
            <a:pPr indent="0" lvl="0" marL="0" rtl="0" algn="ctr">
              <a:spcBef>
                <a:spcPts val="0"/>
              </a:spcBef>
              <a:spcAft>
                <a:spcPts val="0"/>
              </a:spcAft>
              <a:buNone/>
            </a:pPr>
            <a:r>
              <a:rPr lang="en" sz="1800">
                <a:solidFill>
                  <a:schemeClr val="lt1"/>
                </a:solidFill>
                <a:latin typeface="Bangers"/>
                <a:ea typeface="Bangers"/>
                <a:cs typeface="Bangers"/>
                <a:sym typeface="Bangers"/>
              </a:rPr>
              <a:t>I allow students to get creative and add more organisms to the planet they chose.</a:t>
            </a:r>
            <a:endParaRPr sz="1800">
              <a:solidFill>
                <a:schemeClr val="lt1"/>
              </a:solidFill>
              <a:latin typeface="Bangers"/>
              <a:ea typeface="Bangers"/>
              <a:cs typeface="Bangers"/>
              <a:sym typeface="Bangers"/>
            </a:endParaRPr>
          </a:p>
        </p:txBody>
      </p:sp>
      <p:pic>
        <p:nvPicPr>
          <p:cNvPr id="205" name="Google Shape;205;p38"/>
          <p:cNvPicPr preferRelativeResize="0"/>
          <p:nvPr/>
        </p:nvPicPr>
        <p:blipFill>
          <a:blip r:embed="rId4">
            <a:alphaModFix/>
          </a:blip>
          <a:stretch>
            <a:fillRect/>
          </a:stretch>
        </p:blipFill>
        <p:spPr>
          <a:xfrm>
            <a:off x="2348750" y="2085475"/>
            <a:ext cx="4045050" cy="2813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