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Bangers"/>
      <p:regular r:id="rId15"/>
    </p:embeddedFont>
    <p:embeddedFont>
      <p:font typeface="Righteous"/>
      <p:regular r:id="rId16"/>
    </p:embeddedFont>
    <p:embeddedFont>
      <p:font typeface="Arial Black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20B6A1-EAC1-4AA1-8D42-D50E67B2CEEA}">
  <a:tblStyle styleId="{B520B6A1-EAC1-4AA1-8D42-D50E67B2CE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Bangers-regular.fntdata"/><Relationship Id="rId14" Type="http://schemas.openxmlformats.org/officeDocument/2006/relationships/slide" Target="slides/slide8.xml"/><Relationship Id="rId17" Type="http://schemas.openxmlformats.org/officeDocument/2006/relationships/font" Target="fonts/ArialBlack-regular.fntdata"/><Relationship Id="rId16" Type="http://schemas.openxmlformats.org/officeDocument/2006/relationships/font" Target="fonts/Righteou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3f5fc9418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3f5fc9418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3f5fc9418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3f5fc9418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3f5fc9418_1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3f5fc9418_1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3f5fc9418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3f5fc9418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3f5fc9418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3f5fc9418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aeaf0a6c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aeaf0a6c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8cc5d32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28cc5d32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3f5fc9418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3f5fc9418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CEPTS">
  <p:cSld name="CUSTOM_2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1" cy="514099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/>
          <p:nvPr/>
        </p:nvSpPr>
        <p:spPr>
          <a:xfrm>
            <a:off x="972290" y="2949591"/>
            <a:ext cx="2179425" cy="2189734"/>
          </a:xfrm>
          <a:custGeom>
            <a:rect b="b" l="l" r="r" t="t"/>
            <a:pathLst>
              <a:path extrusionOk="0" h="5918200" w="4763770">
                <a:moveTo>
                  <a:pt x="4763236" y="5918200"/>
                </a:moveTo>
                <a:lnTo>
                  <a:pt x="0" y="5918200"/>
                </a:lnTo>
                <a:lnTo>
                  <a:pt x="0" y="0"/>
                </a:lnTo>
                <a:lnTo>
                  <a:pt x="4763236" y="0"/>
                </a:lnTo>
                <a:lnTo>
                  <a:pt x="4763236" y="5918200"/>
                </a:lnTo>
                <a:close/>
              </a:path>
            </a:pathLst>
          </a:custGeom>
          <a:solidFill>
            <a:srgbClr val="79D8B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5991393" y="2949591"/>
            <a:ext cx="2179425" cy="2189734"/>
          </a:xfrm>
          <a:custGeom>
            <a:rect b="b" l="l" r="r" t="t"/>
            <a:pathLst>
              <a:path extrusionOk="0" h="5918200" w="4763770">
                <a:moveTo>
                  <a:pt x="4763236" y="5918200"/>
                </a:moveTo>
                <a:lnTo>
                  <a:pt x="0" y="5918200"/>
                </a:lnTo>
                <a:lnTo>
                  <a:pt x="0" y="0"/>
                </a:lnTo>
                <a:lnTo>
                  <a:pt x="4763236" y="0"/>
                </a:lnTo>
                <a:lnTo>
                  <a:pt x="4763236" y="5918200"/>
                </a:lnTo>
                <a:close/>
              </a:path>
            </a:pathLst>
          </a:custGeom>
          <a:solidFill>
            <a:srgbClr val="FF575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3481842" y="2949591"/>
            <a:ext cx="2179425" cy="2189734"/>
          </a:xfrm>
          <a:custGeom>
            <a:rect b="b" l="l" r="r" t="t"/>
            <a:pathLst>
              <a:path extrusionOk="0" h="5918200" w="4763770">
                <a:moveTo>
                  <a:pt x="4763236" y="5918200"/>
                </a:moveTo>
                <a:lnTo>
                  <a:pt x="0" y="5918200"/>
                </a:lnTo>
                <a:lnTo>
                  <a:pt x="0" y="0"/>
                </a:lnTo>
                <a:lnTo>
                  <a:pt x="4763236" y="0"/>
                </a:lnTo>
                <a:lnTo>
                  <a:pt x="4763236" y="5918200"/>
                </a:lnTo>
                <a:close/>
              </a:path>
            </a:pathLst>
          </a:custGeom>
          <a:solidFill>
            <a:srgbClr val="3B1EB4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263538" y="3839000"/>
            <a:ext cx="15969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2" type="subTitle"/>
          </p:nvPr>
        </p:nvSpPr>
        <p:spPr>
          <a:xfrm>
            <a:off x="3775121" y="3839000"/>
            <a:ext cx="15969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type="title"/>
          </p:nvPr>
        </p:nvSpPr>
        <p:spPr>
          <a:xfrm>
            <a:off x="6282700" y="3301675"/>
            <a:ext cx="15969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i="0" sz="25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3" type="subTitle"/>
          </p:nvPr>
        </p:nvSpPr>
        <p:spPr>
          <a:xfrm>
            <a:off x="6282638" y="3839000"/>
            <a:ext cx="15969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600">
                <a:solidFill>
                  <a:srgbClr val="FFFFFF"/>
                </a:solidFill>
              </a:defRPr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4" type="title"/>
          </p:nvPr>
        </p:nvSpPr>
        <p:spPr>
          <a:xfrm>
            <a:off x="3773740" y="3301675"/>
            <a:ext cx="15969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i="0" sz="25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0" name="Google Shape;60;p13"/>
          <p:cNvSpPr txBox="1"/>
          <p:nvPr>
            <p:ph idx="5" type="title"/>
          </p:nvPr>
        </p:nvSpPr>
        <p:spPr>
          <a:xfrm>
            <a:off x="1263612" y="3301675"/>
            <a:ext cx="15969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i="0" sz="25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0"/>
              <a:buNone/>
              <a:defRPr sz="25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1" name="Google Shape;61;p13"/>
          <p:cNvSpPr txBox="1"/>
          <p:nvPr>
            <p:ph idx="6" type="title"/>
          </p:nvPr>
        </p:nvSpPr>
        <p:spPr>
          <a:xfrm>
            <a:off x="408637" y="391777"/>
            <a:ext cx="8545800" cy="4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2500"/>
              <a:buNone/>
              <a:defRPr i="0" sz="2500">
                <a:solidFill>
                  <a:srgbClr val="DB386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DB3862"/>
              </a:buClr>
              <a:buSzPts val="3300"/>
              <a:buNone/>
              <a:defRPr sz="3300">
                <a:solidFill>
                  <a:srgbClr val="DB386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b="0" sz="6000"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-1116" y="-140074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4800">
                <a:solidFill>
                  <a:srgbClr val="000000"/>
                </a:solidFill>
              </a:defRPr>
            </a:lvl1pPr>
            <a:lvl2pPr lvl="1" rtl="0">
              <a:buNone/>
              <a:defRPr sz="4800">
                <a:solidFill>
                  <a:srgbClr val="000000"/>
                </a:solidFill>
              </a:defRPr>
            </a:lvl2pPr>
            <a:lvl3pPr lvl="2" rtl="0">
              <a:buNone/>
              <a:defRPr sz="4800">
                <a:solidFill>
                  <a:srgbClr val="000000"/>
                </a:solidFill>
              </a:defRPr>
            </a:lvl3pPr>
            <a:lvl4pPr lvl="3" rtl="0">
              <a:buNone/>
              <a:defRPr sz="4800">
                <a:solidFill>
                  <a:srgbClr val="000000"/>
                </a:solidFill>
              </a:defRPr>
            </a:lvl4pPr>
            <a:lvl5pPr lvl="4" rtl="0">
              <a:buNone/>
              <a:defRPr sz="4800">
                <a:solidFill>
                  <a:srgbClr val="000000"/>
                </a:solidFill>
              </a:defRPr>
            </a:lvl5pPr>
            <a:lvl6pPr lvl="5" rtl="0">
              <a:buNone/>
              <a:defRPr sz="4800">
                <a:solidFill>
                  <a:srgbClr val="000000"/>
                </a:solidFill>
              </a:defRPr>
            </a:lvl6pPr>
            <a:lvl7pPr lvl="6" rtl="0">
              <a:buNone/>
              <a:defRPr sz="4800">
                <a:solidFill>
                  <a:srgbClr val="000000"/>
                </a:solidFill>
              </a:defRPr>
            </a:lvl7pPr>
            <a:lvl8pPr lvl="7" rtl="0">
              <a:buNone/>
              <a:defRPr sz="4800">
                <a:solidFill>
                  <a:srgbClr val="000000"/>
                </a:solidFill>
              </a:defRPr>
            </a:lvl8pPr>
            <a:lvl9pPr lvl="8" rtl="0">
              <a:buNone/>
              <a:defRPr sz="4800"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2A95B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-1972500" y="0"/>
            <a:ext cx="1790700" cy="1569900"/>
          </a:xfrm>
          <a:prstGeom prst="rect">
            <a:avLst/>
          </a:prstGeom>
          <a:solidFill>
            <a:srgbClr val="674EA7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Teachers:</a:t>
            </a:r>
            <a:endParaRPr sz="1800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rPr>
              <a:t>I post this in Google Classroom as an assignment they fill in</a:t>
            </a:r>
            <a:endParaRPr sz="1800">
              <a:solidFill>
                <a:srgbClr val="FFFFFF"/>
              </a:solidFill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3569950" y="1250575"/>
            <a:ext cx="1728300" cy="4062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Planet C </a:t>
            </a:r>
            <a:endParaRPr sz="12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46250" y="2143850"/>
            <a:ext cx="8375700" cy="2784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3000" y="2435575"/>
            <a:ext cx="3934825" cy="200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/>
        </p:nvSpPr>
        <p:spPr>
          <a:xfrm>
            <a:off x="637775" y="1141800"/>
            <a:ext cx="8170200" cy="354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Water is going to be in a patch in its hump</a:t>
            </a:r>
            <a:endParaRPr sz="11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637775" y="1685275"/>
            <a:ext cx="8170200" cy="354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Cacti &amp; small animals and rodents</a:t>
            </a:r>
            <a:endParaRPr sz="11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637775" y="2221100"/>
            <a:ext cx="8170200" cy="369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Find it by using it’s long </a:t>
            </a:r>
            <a:r>
              <a:rPr lang="en" sz="12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tongue by going underground </a:t>
            </a:r>
            <a:endParaRPr sz="12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37775" y="2770313"/>
            <a:ext cx="8170200" cy="369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fly</a:t>
            </a:r>
            <a:endParaRPr sz="12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637775" y="3319525"/>
            <a:ext cx="8170200" cy="354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Above nose </a:t>
            </a:r>
            <a:endParaRPr sz="11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637775" y="3861088"/>
            <a:ext cx="8170200" cy="354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It can sense </a:t>
            </a: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poison</a:t>
            </a: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 with its long </a:t>
            </a: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tongue</a:t>
            </a:r>
            <a:endParaRPr sz="11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37775" y="4493100"/>
            <a:ext cx="8170200" cy="3540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Neck pouch</a:t>
            </a:r>
            <a:endParaRPr sz="1100">
              <a:solidFill>
                <a:srgbClr val="FF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Google Shape;88;p17"/>
          <p:cNvGraphicFramePr/>
          <p:nvPr/>
        </p:nvGraphicFramePr>
        <p:xfrm>
          <a:off x="226238" y="225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{B520B6A1-EAC1-4AA1-8D42-D50E67B2CEEA}</a:tableStyleId>
              </a:tblPr>
              <a:tblGrid>
                <a:gridCol w="3114475"/>
                <a:gridCol w="557705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/>
                        <a:t>Physical Traits</a:t>
                      </a:r>
                      <a:endParaRPr b="1" sz="18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/>
                        <a:t>How this trait favors your organism in the alien habitat</a:t>
                      </a:r>
                      <a:endParaRPr b="1" sz="1600"/>
                    </a:p>
                  </a:txBody>
                  <a:tcPr marT="63500" marB="63500" marR="63500" marL="63500">
                    <a:solidFill>
                      <a:srgbClr val="FFF2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#1:Long </a:t>
                      </a: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Tongue</a:t>
                      </a: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</a:t>
                      </a:r>
                      <a:endParaRPr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To find the small animals and the cacti </a:t>
                      </a:r>
                      <a:endParaRPr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#2:Wings </a:t>
                      </a:r>
                      <a:endParaRPr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To fly </a:t>
                      </a:r>
                      <a:endParaRPr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#3:Neck pouch </a:t>
                      </a:r>
                      <a:endParaRPr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To store water so it </a:t>
                      </a: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doesn't</a:t>
                      </a:r>
                      <a:r>
                        <a:rPr lang="en">
                          <a:latin typeface="Arial Black"/>
                          <a:ea typeface="Arial Black"/>
                          <a:cs typeface="Arial Black"/>
                          <a:sym typeface="Arial Black"/>
                        </a:rPr>
                        <a:t> overheat </a:t>
                      </a:r>
                      <a:endParaRPr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/>
        </p:nvSpPr>
        <p:spPr>
          <a:xfrm>
            <a:off x="8853075" y="2387350"/>
            <a:ext cx="1808700" cy="369300"/>
          </a:xfrm>
          <a:prstGeom prst="rect">
            <a:avLst/>
          </a:prstGeom>
          <a:solidFill>
            <a:srgbClr val="FFF2CC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evolutionary descent</a:t>
            </a:r>
            <a:endParaRPr/>
          </a:p>
        </p:txBody>
      </p:sp>
      <p:sp>
        <p:nvSpPr>
          <p:cNvPr id="106" name="Google Shape;106;p21"/>
          <p:cNvSpPr txBox="1"/>
          <p:nvPr/>
        </p:nvSpPr>
        <p:spPr>
          <a:xfrm>
            <a:off x="8853075" y="3351500"/>
            <a:ext cx="2275500" cy="369300"/>
          </a:xfrm>
          <a:prstGeom prst="rect">
            <a:avLst/>
          </a:prstGeom>
          <a:solidFill>
            <a:srgbClr val="D9EAD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embryological development</a:t>
            </a:r>
            <a:endParaRPr/>
          </a:p>
        </p:txBody>
      </p:sp>
      <p:sp>
        <p:nvSpPr>
          <p:cNvPr id="107" name="Google Shape;107;p21"/>
          <p:cNvSpPr txBox="1"/>
          <p:nvPr/>
        </p:nvSpPr>
        <p:spPr>
          <a:xfrm>
            <a:off x="8853075" y="1412350"/>
            <a:ext cx="1476300" cy="369300"/>
          </a:xfrm>
          <a:prstGeom prst="rect">
            <a:avLst/>
          </a:prstGeom>
          <a:solidFill>
            <a:srgbClr val="D0E0E3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Natural selection </a:t>
            </a:r>
            <a:endParaRPr/>
          </a:p>
        </p:txBody>
      </p:sp>
      <p:sp>
        <p:nvSpPr>
          <p:cNvPr id="108" name="Google Shape;108;p21"/>
          <p:cNvSpPr txBox="1"/>
          <p:nvPr/>
        </p:nvSpPr>
        <p:spPr>
          <a:xfrm>
            <a:off x="8853075" y="1905263"/>
            <a:ext cx="723900" cy="369300"/>
          </a:xfrm>
          <a:prstGeom prst="rect">
            <a:avLst/>
          </a:prstGeom>
          <a:solidFill>
            <a:srgbClr val="C9DAF8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Traits </a:t>
            </a:r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8853075" y="2869425"/>
            <a:ext cx="723900" cy="369300"/>
          </a:xfrm>
          <a:prstGeom prst="rect">
            <a:avLst/>
          </a:prstGeom>
          <a:solidFill>
            <a:srgbClr val="D9D2E9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Less</a:t>
            </a:r>
            <a:endParaRPr/>
          </a:p>
        </p:txBody>
      </p:sp>
      <p:sp>
        <p:nvSpPr>
          <p:cNvPr id="110" name="Google Shape;110;p21"/>
          <p:cNvSpPr txBox="1"/>
          <p:nvPr/>
        </p:nvSpPr>
        <p:spPr>
          <a:xfrm>
            <a:off x="8853075" y="900175"/>
            <a:ext cx="1255200" cy="369300"/>
          </a:xfrm>
          <a:prstGeom prst="rect">
            <a:avLst/>
          </a:prstGeom>
          <a:solidFill>
            <a:srgbClr val="EAD1DC"/>
          </a:solidFill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environmental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2"/>
          <p:cNvGraphicFramePr/>
          <p:nvPr/>
        </p:nvGraphicFramePr>
        <p:xfrm>
          <a:off x="561450" y="1389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{B520B6A1-EAC1-4AA1-8D42-D50E67B2CEEA}</a:tableStyleId>
              </a:tblPr>
              <a:tblGrid>
                <a:gridCol w="7976500"/>
              </a:tblGrid>
              <a:tr h="343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rgbClr val="FF0000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Righteous"/>
                        <a:ea typeface="Righteous"/>
                        <a:cs typeface="Righteous"/>
                        <a:sym typeface="Righteous"/>
                      </a:endParaRPr>
                    </a:p>
                  </a:txBody>
                  <a:tcPr marT="63500" marB="63500" marR="63500" marL="63500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