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Bangers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Banger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6e0c72a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6e0c72a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3f5fc9418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f3f5fc9418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3f5fc9418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f3f5fc9418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22e857ba7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22e857ba7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f3f5fc941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f3f5fc941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f3f5fc9418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f3f5fc9418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f3f5fc941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f3f5fc941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282fa2848f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282fa2848f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b66376aa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b66376aa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b66376aa8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b66376aa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b66376aa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b66376aa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b66376aa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b66376aa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b66376aa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b66376aa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b66376aa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1b66376aa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3f5fc9418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f3f5fc941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3f5fc9418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f3f5fc941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CEPTS">
  <p:cSld name="CUSTOM_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972290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79D8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5991393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FF57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3481842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3B1EB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2635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2" type="subTitle"/>
          </p:nvPr>
        </p:nvSpPr>
        <p:spPr>
          <a:xfrm>
            <a:off x="3775121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628270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3" type="subTitle"/>
          </p:nvPr>
        </p:nvSpPr>
        <p:spPr>
          <a:xfrm>
            <a:off x="62826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4" type="title"/>
          </p:nvPr>
        </p:nvSpPr>
        <p:spPr>
          <a:xfrm>
            <a:off x="377374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5" type="title"/>
          </p:nvPr>
        </p:nvSpPr>
        <p:spPr>
          <a:xfrm>
            <a:off x="1263612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6" type="title"/>
          </p:nvPr>
        </p:nvSpPr>
        <p:spPr>
          <a:xfrm>
            <a:off x="408637" y="391777"/>
            <a:ext cx="8545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2500"/>
              <a:buNone/>
              <a:defRPr i="0" sz="2500">
                <a:solidFill>
                  <a:srgbClr val="DB38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-1116" y="-14007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4800">
                <a:solidFill>
                  <a:srgbClr val="000000"/>
                </a:solidFill>
              </a:defRPr>
            </a:lvl1pPr>
            <a:lvl2pPr lvl="1" rtl="0">
              <a:buNone/>
              <a:defRPr sz="4800">
                <a:solidFill>
                  <a:srgbClr val="000000"/>
                </a:solidFill>
              </a:defRPr>
            </a:lvl2pPr>
            <a:lvl3pPr lvl="2" rtl="0">
              <a:buNone/>
              <a:defRPr sz="4800">
                <a:solidFill>
                  <a:srgbClr val="000000"/>
                </a:solidFill>
              </a:defRPr>
            </a:lvl3pPr>
            <a:lvl4pPr lvl="3" rtl="0">
              <a:buNone/>
              <a:defRPr sz="4800">
                <a:solidFill>
                  <a:srgbClr val="000000"/>
                </a:solidFill>
              </a:defRPr>
            </a:lvl4pPr>
            <a:lvl5pPr lvl="4" rtl="0">
              <a:buNone/>
              <a:defRPr sz="4800">
                <a:solidFill>
                  <a:srgbClr val="000000"/>
                </a:solidFill>
              </a:defRPr>
            </a:lvl5pPr>
            <a:lvl6pPr lvl="5" rtl="0">
              <a:buNone/>
              <a:defRPr sz="4800">
                <a:solidFill>
                  <a:srgbClr val="000000"/>
                </a:solidFill>
              </a:defRPr>
            </a:lvl6pPr>
            <a:lvl7pPr lvl="6" rtl="0">
              <a:buNone/>
              <a:defRPr sz="4800">
                <a:solidFill>
                  <a:srgbClr val="000000"/>
                </a:solidFill>
              </a:defRPr>
            </a:lvl7pPr>
            <a:lvl8pPr lvl="7" rtl="0">
              <a:buNone/>
              <a:defRPr sz="4800">
                <a:solidFill>
                  <a:srgbClr val="000000"/>
                </a:solidFill>
              </a:defRPr>
            </a:lvl8pPr>
            <a:lvl9pPr lvl="8" rtl="0">
              <a:buNone/>
              <a:defRPr sz="48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5" name="Google Shape;105;p21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7" name="Google Shape;117;p23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5" name="Google Shape;125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3" name="Google Shape;143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4" name="Google Shape;14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9pPr>
          </a:lstStyle>
          <a:p/>
        </p:txBody>
      </p:sp>
      <p:sp>
        <p:nvSpPr>
          <p:cNvPr id="147" name="Google Shape;147;p28"/>
          <p:cNvSpPr txBox="1"/>
          <p:nvPr>
            <p:ph idx="1" type="subTitle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2A95B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95B7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hyperlink" Target="https://docs.google.com/forms/u/2/d/1a1gN3fCTf7ezZxmhRe3AKQ-6ON_5Vv9T712Av7haP9w/copy" TargetMode="External"/><Relationship Id="rId5" Type="http://schemas.openxmlformats.org/officeDocument/2006/relationships/hyperlink" Target="https://docs.google.com/document/u/1/d/11xb1qck2rUUJXLjtM4wRgHhTv2_y9cboI1WFnDi1J0I/copy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4.png"/><Relationship Id="rId7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21.jpg"/><Relationship Id="rId5" Type="http://schemas.openxmlformats.org/officeDocument/2006/relationships/image" Target="../media/image23.jpg"/><Relationship Id="rId6" Type="http://schemas.openxmlformats.org/officeDocument/2006/relationships/image" Target="../media/image25.jpg"/><Relationship Id="rId7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/>
        </p:nvSpPr>
        <p:spPr>
          <a:xfrm>
            <a:off x="2660705" y="4845550"/>
            <a:ext cx="3822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</a:rPr>
              <a:t>© 2022 Williams Hands On Science</a:t>
            </a:r>
            <a:endParaRPr sz="1000">
              <a:solidFill>
                <a:srgbClr val="595959"/>
              </a:solidFill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258650" y="776350"/>
            <a:ext cx="1571700" cy="1339200"/>
          </a:xfrm>
          <a:prstGeom prst="rect">
            <a:avLst/>
          </a:prstGeom>
          <a:solidFill>
            <a:srgbClr val="F9CB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4"/>
              </a:rPr>
              <a:t>project check in form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7345275" y="843550"/>
            <a:ext cx="1571700" cy="1046700"/>
          </a:xfrm>
          <a:prstGeom prst="rect">
            <a:avLst/>
          </a:prstGeom>
          <a:solidFill>
            <a:srgbClr val="8E7CC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5"/>
              </a:rPr>
              <a:t>Grading Rubric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/>
          <p:nvPr/>
        </p:nvSpPr>
        <p:spPr>
          <a:xfrm>
            <a:off x="742950" y="2752725"/>
            <a:ext cx="251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Camouflage</a:t>
            </a:r>
            <a:endParaRPr/>
          </a:p>
        </p:txBody>
      </p:sp>
      <p:sp>
        <p:nvSpPr>
          <p:cNvPr id="206" name="Google Shape;206;p39"/>
          <p:cNvSpPr txBox="1"/>
          <p:nvPr/>
        </p:nvSpPr>
        <p:spPr>
          <a:xfrm>
            <a:off x="3333750" y="2752725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Hides it from predators and prey</a:t>
            </a:r>
            <a:endParaRPr/>
          </a:p>
        </p:txBody>
      </p:sp>
      <p:sp>
        <p:nvSpPr>
          <p:cNvPr id="207" name="Google Shape;207;p39"/>
          <p:cNvSpPr txBox="1"/>
          <p:nvPr/>
        </p:nvSpPr>
        <p:spPr>
          <a:xfrm>
            <a:off x="695325" y="3352800"/>
            <a:ext cx="251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 claws </a:t>
            </a:r>
            <a:endParaRPr/>
          </a:p>
        </p:txBody>
      </p:sp>
      <p:sp>
        <p:nvSpPr>
          <p:cNvPr id="208" name="Google Shape;208;p39"/>
          <p:cNvSpPr txBox="1"/>
          <p:nvPr/>
        </p:nvSpPr>
        <p:spPr>
          <a:xfrm>
            <a:off x="3552825" y="3390900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Helps dig and catch prey</a:t>
            </a:r>
            <a:endParaRPr/>
          </a:p>
        </p:txBody>
      </p:sp>
      <p:sp>
        <p:nvSpPr>
          <p:cNvPr id="209" name="Google Shape;209;p39"/>
          <p:cNvSpPr txBox="1"/>
          <p:nvPr/>
        </p:nvSpPr>
        <p:spPr>
          <a:xfrm>
            <a:off x="742950" y="3848100"/>
            <a:ext cx="202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Sharp strong teeth</a:t>
            </a:r>
            <a:endParaRPr/>
          </a:p>
        </p:txBody>
      </p:sp>
      <p:sp>
        <p:nvSpPr>
          <p:cNvPr id="210" name="Google Shape;210;p39"/>
          <p:cNvSpPr txBox="1"/>
          <p:nvPr/>
        </p:nvSpPr>
        <p:spPr>
          <a:xfrm>
            <a:off x="3562350" y="3924300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Helps break the tough exterior of the reptiles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 txBox="1"/>
          <p:nvPr/>
        </p:nvSpPr>
        <p:spPr>
          <a:xfrm>
            <a:off x="342900" y="4067175"/>
            <a:ext cx="183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Lizzard</a:t>
            </a:r>
            <a:endParaRPr/>
          </a:p>
        </p:txBody>
      </p:sp>
      <p:sp>
        <p:nvSpPr>
          <p:cNvPr id="216" name="Google Shape;216;p40"/>
          <p:cNvSpPr txBox="1"/>
          <p:nvPr/>
        </p:nvSpPr>
        <p:spPr>
          <a:xfrm>
            <a:off x="2419350" y="4067175"/>
            <a:ext cx="183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Hawk</a:t>
            </a:r>
            <a:endParaRPr/>
          </a:p>
        </p:txBody>
      </p:sp>
      <p:sp>
        <p:nvSpPr>
          <p:cNvPr id="217" name="Google Shape;217;p40"/>
          <p:cNvSpPr txBox="1"/>
          <p:nvPr/>
        </p:nvSpPr>
        <p:spPr>
          <a:xfrm>
            <a:off x="4572000" y="4114800"/>
            <a:ext cx="183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Mouse</a:t>
            </a:r>
            <a:endParaRPr/>
          </a:p>
        </p:txBody>
      </p:sp>
      <p:pic>
        <p:nvPicPr>
          <p:cNvPr id="218" name="Google Shape;21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875" y="2151100"/>
            <a:ext cx="1768425" cy="128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792200" y="1843600"/>
            <a:ext cx="465550" cy="190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7463" y="2151100"/>
            <a:ext cx="1507475" cy="104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00481" y="2388700"/>
            <a:ext cx="1341965" cy="104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Bangers"/>
                <a:ea typeface="Bangers"/>
                <a:cs typeface="Bangers"/>
                <a:sym typeface="Bangers"/>
              </a:rPr>
              <a:t>SKETCH OF SPECIES MODEL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27" name="Google Shape;227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5075" y="1798405"/>
            <a:ext cx="5227351" cy="235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2"/>
          <p:cNvPicPr preferRelativeResize="0"/>
          <p:nvPr/>
        </p:nvPicPr>
        <p:blipFill rotWithShape="1">
          <a:blip r:embed="rId4">
            <a:alphaModFix/>
          </a:blip>
          <a:srcRect b="0" l="-42300" r="42300" t="0"/>
          <a:stretch/>
        </p:blipFill>
        <p:spPr>
          <a:xfrm>
            <a:off x="384825" y="2648175"/>
            <a:ext cx="1545575" cy="19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2"/>
          <p:cNvPicPr preferRelativeResize="0"/>
          <p:nvPr/>
        </p:nvPicPr>
        <p:blipFill rotWithShape="1">
          <a:blip r:embed="rId5">
            <a:alphaModFix/>
          </a:blip>
          <a:srcRect b="0" l="-80610" r="80610" t="0"/>
          <a:stretch/>
        </p:blipFill>
        <p:spPr>
          <a:xfrm>
            <a:off x="209675" y="2987388"/>
            <a:ext cx="3947325" cy="12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5575" y="3387650"/>
            <a:ext cx="154305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7122673" y="3097626"/>
            <a:ext cx="1407675" cy="10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2777450" y="1072274"/>
            <a:ext cx="3233450" cy="409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/>
          <p:nvPr/>
        </p:nvSpPr>
        <p:spPr>
          <a:xfrm>
            <a:off x="3193775" y="816575"/>
            <a:ext cx="1808700" cy="3693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evolutionary descent</a:t>
            </a:r>
            <a:endParaRPr/>
          </a:p>
        </p:txBody>
      </p:sp>
      <p:sp>
        <p:nvSpPr>
          <p:cNvPr id="247" name="Google Shape;247;p44"/>
          <p:cNvSpPr txBox="1"/>
          <p:nvPr/>
        </p:nvSpPr>
        <p:spPr>
          <a:xfrm>
            <a:off x="3434250" y="1309500"/>
            <a:ext cx="2275500" cy="3693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embryological development</a:t>
            </a:r>
            <a:endParaRPr/>
          </a:p>
        </p:txBody>
      </p:sp>
      <p:sp>
        <p:nvSpPr>
          <p:cNvPr id="248" name="Google Shape;248;p44"/>
          <p:cNvSpPr txBox="1"/>
          <p:nvPr/>
        </p:nvSpPr>
        <p:spPr>
          <a:xfrm>
            <a:off x="2089600" y="2202450"/>
            <a:ext cx="1476300" cy="369300"/>
          </a:xfrm>
          <a:prstGeom prst="rect">
            <a:avLst/>
          </a:prstGeom>
          <a:solidFill>
            <a:srgbClr val="D0E0E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Natural selection </a:t>
            </a:r>
            <a:endParaRPr/>
          </a:p>
        </p:txBody>
      </p:sp>
      <p:sp>
        <p:nvSpPr>
          <p:cNvPr id="249" name="Google Shape;249;p44"/>
          <p:cNvSpPr txBox="1"/>
          <p:nvPr/>
        </p:nvSpPr>
        <p:spPr>
          <a:xfrm>
            <a:off x="2229375" y="3852338"/>
            <a:ext cx="723900" cy="369300"/>
          </a:xfrm>
          <a:prstGeom prst="rect">
            <a:avLst/>
          </a:prstGeom>
          <a:solidFill>
            <a:srgbClr val="C9DAF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Traits </a:t>
            </a:r>
            <a:endParaRPr/>
          </a:p>
        </p:txBody>
      </p:sp>
      <p:sp>
        <p:nvSpPr>
          <p:cNvPr id="250" name="Google Shape;250;p44"/>
          <p:cNvSpPr txBox="1"/>
          <p:nvPr/>
        </p:nvSpPr>
        <p:spPr>
          <a:xfrm>
            <a:off x="1100050" y="4320175"/>
            <a:ext cx="723900" cy="369300"/>
          </a:xfrm>
          <a:prstGeom prst="rect">
            <a:avLst/>
          </a:prstGeom>
          <a:solidFill>
            <a:srgbClr val="D9D2E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Less</a:t>
            </a:r>
            <a:endParaRPr/>
          </a:p>
        </p:txBody>
      </p:sp>
      <p:sp>
        <p:nvSpPr>
          <p:cNvPr id="251" name="Google Shape;251;p44"/>
          <p:cNvSpPr txBox="1"/>
          <p:nvPr/>
        </p:nvSpPr>
        <p:spPr>
          <a:xfrm>
            <a:off x="834400" y="3483050"/>
            <a:ext cx="1255200" cy="369300"/>
          </a:xfrm>
          <a:prstGeom prst="rect">
            <a:avLst/>
          </a:prstGeom>
          <a:solidFill>
            <a:srgbClr val="EAD1D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environmental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5"/>
          <p:cNvSpPr txBox="1"/>
          <p:nvPr/>
        </p:nvSpPr>
        <p:spPr>
          <a:xfrm>
            <a:off x="698850" y="1607350"/>
            <a:ext cx="77292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species is able to </a:t>
            </a:r>
            <a:r>
              <a:rPr lang="en"/>
              <a:t>survive</a:t>
            </a:r>
            <a:r>
              <a:rPr lang="en"/>
              <a:t> natural selection because my species is able to adapt. Adaptation is when something evolves (changes) to fit its </a:t>
            </a:r>
            <a:r>
              <a:rPr lang="en"/>
              <a:t>environment</a:t>
            </a:r>
            <a:r>
              <a:rPr lang="en"/>
              <a:t> (habitat/place that it lives). Natural selection (something </a:t>
            </a:r>
            <a:r>
              <a:rPr lang="en"/>
              <a:t>dying</a:t>
            </a:r>
            <a:r>
              <a:rPr lang="en"/>
              <a:t> off because it is ill </a:t>
            </a:r>
            <a:r>
              <a:rPr lang="en"/>
              <a:t>equipped</a:t>
            </a:r>
            <a:r>
              <a:rPr lang="en"/>
              <a:t> for its </a:t>
            </a:r>
            <a:r>
              <a:rPr lang="en"/>
              <a:t>environment</a:t>
            </a:r>
            <a:r>
              <a:rPr lang="en"/>
              <a:t>), does not </a:t>
            </a:r>
            <a:r>
              <a:rPr lang="en"/>
              <a:t>affect</a:t>
            </a:r>
            <a:r>
              <a:rPr lang="en"/>
              <a:t> this species because it is equipped to survive its habitat. It has adapted and now has traits like, very long </a:t>
            </a:r>
            <a:r>
              <a:rPr lang="en"/>
              <a:t>claws</a:t>
            </a:r>
            <a:r>
              <a:rPr lang="en"/>
              <a:t> for hunting and digging. Sand like skin to </a:t>
            </a:r>
            <a:r>
              <a:rPr lang="en"/>
              <a:t>camouflage</a:t>
            </a:r>
            <a:r>
              <a:rPr lang="en"/>
              <a:t> itself. And very strong and sharp teeth to eat it’s prey. This species has </a:t>
            </a:r>
            <a:r>
              <a:rPr lang="en"/>
              <a:t>similar</a:t>
            </a:r>
            <a:r>
              <a:rPr lang="en"/>
              <a:t> bone structure to animals on our planet (seen on slide 11). Its embryology is also similar to </a:t>
            </a:r>
            <a:r>
              <a:rPr lang="en"/>
              <a:t>animals</a:t>
            </a:r>
            <a:r>
              <a:rPr lang="en"/>
              <a:t> our planet (seen on slide 13).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/>
          <p:nvPr/>
        </p:nvSpPr>
        <p:spPr>
          <a:xfrm>
            <a:off x="3606050" y="1271900"/>
            <a:ext cx="169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Planet C</a:t>
            </a:r>
            <a:endParaRPr/>
          </a:p>
        </p:txBody>
      </p:sp>
      <p:pic>
        <p:nvPicPr>
          <p:cNvPr id="189" name="Google Shape;18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6150" y="2571750"/>
            <a:ext cx="3390900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/>
          <p:nvPr/>
        </p:nvSpPr>
        <p:spPr>
          <a:xfrm>
            <a:off x="619125" y="1143000"/>
            <a:ext cx="740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Digs into the sand just low enough to cover its whole body, keeping it cool.</a:t>
            </a:r>
            <a:endParaRPr/>
          </a:p>
        </p:txBody>
      </p:sp>
      <p:sp>
        <p:nvSpPr>
          <p:cNvPr id="195" name="Google Shape;195;p38"/>
          <p:cNvSpPr txBox="1"/>
          <p:nvPr/>
        </p:nvSpPr>
        <p:spPr>
          <a:xfrm>
            <a:off x="666750" y="1733550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small reptiles that inhabit the planet</a:t>
            </a:r>
            <a:endParaRPr/>
          </a:p>
        </p:txBody>
      </p:sp>
      <p:sp>
        <p:nvSpPr>
          <p:cNvPr id="196" name="Google Shape;196;p38"/>
          <p:cNvSpPr txBox="1"/>
          <p:nvPr/>
        </p:nvSpPr>
        <p:spPr>
          <a:xfrm>
            <a:off x="619125" y="2228850"/>
            <a:ext cx="817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it is under the sand, it can feel the reptiles scurrying around it, it stays near the streams </a:t>
            </a:r>
            <a:endParaRPr/>
          </a:p>
        </p:txBody>
      </p:sp>
      <p:sp>
        <p:nvSpPr>
          <p:cNvPr id="197" name="Google Shape;197;p38"/>
          <p:cNvSpPr txBox="1"/>
          <p:nvPr/>
        </p:nvSpPr>
        <p:spPr>
          <a:xfrm>
            <a:off x="619125" y="2781300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walks</a:t>
            </a:r>
            <a:endParaRPr/>
          </a:p>
        </p:txBody>
      </p:sp>
      <p:sp>
        <p:nvSpPr>
          <p:cNvPr id="198" name="Google Shape;198;p38"/>
          <p:cNvSpPr txBox="1"/>
          <p:nvPr/>
        </p:nvSpPr>
        <p:spPr>
          <a:xfrm>
            <a:off x="619125" y="3314700"/>
            <a:ext cx="817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Has eyes on the side of its head, can see in front and behind it, also has blind spots</a:t>
            </a:r>
            <a:endParaRPr/>
          </a:p>
        </p:txBody>
      </p:sp>
      <p:sp>
        <p:nvSpPr>
          <p:cNvPr id="199" name="Google Shape;199;p38"/>
          <p:cNvSpPr txBox="1"/>
          <p:nvPr/>
        </p:nvSpPr>
        <p:spPr>
          <a:xfrm>
            <a:off x="695325" y="3848100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the color of the sand so it can blend in</a:t>
            </a:r>
            <a:endParaRPr/>
          </a:p>
        </p:txBody>
      </p:sp>
      <p:sp>
        <p:nvSpPr>
          <p:cNvPr id="200" name="Google Shape;200;p38"/>
          <p:cNvSpPr txBox="1"/>
          <p:nvPr/>
        </p:nvSpPr>
        <p:spPr>
          <a:xfrm>
            <a:off x="666750" y="4448175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makes small tunnels under the ground as like a home base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