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Banger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Banger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9"/>
          <p:cNvSpPr txBox="1"/>
          <p:nvPr/>
        </p:nvSpPr>
        <p:spPr>
          <a:xfrm>
            <a:off x="581125" y="2683025"/>
            <a:ext cx="8321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Fur						stay warm in the habitat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Spiked Tail					Hit prey and stun them so it can catch the prey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Spots						Scare predators away with spots that look like eyes</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pic>
        <p:nvPicPr>
          <p:cNvPr id="203" name="Google Shape;203;p40"/>
          <p:cNvPicPr preferRelativeResize="0"/>
          <p:nvPr/>
        </p:nvPicPr>
        <p:blipFill rotWithShape="1">
          <a:blip r:embed="rId4">
            <a:alphaModFix/>
          </a:blip>
          <a:srcRect b="8427" l="23472" r="59098" t="71972"/>
          <a:stretch/>
        </p:blipFill>
        <p:spPr>
          <a:xfrm rot="5537709">
            <a:off x="566860" y="2408079"/>
            <a:ext cx="1499978" cy="948342"/>
          </a:xfrm>
          <a:prstGeom prst="rect">
            <a:avLst/>
          </a:prstGeom>
          <a:noFill/>
          <a:ln>
            <a:noFill/>
          </a:ln>
        </p:spPr>
      </p:pic>
      <p:sp>
        <p:nvSpPr>
          <p:cNvPr id="204" name="Google Shape;204;p40"/>
          <p:cNvSpPr txBox="1"/>
          <p:nvPr/>
        </p:nvSpPr>
        <p:spPr>
          <a:xfrm>
            <a:off x="432750" y="4043100"/>
            <a:ext cx="818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Hyendrag dog			Large Predatory Fish	Carnivorous Amphibian	Flying Mouse</a:t>
            </a:r>
            <a:endParaRPr/>
          </a:p>
        </p:txBody>
      </p:sp>
      <p:pic>
        <p:nvPicPr>
          <p:cNvPr id="205" name="Google Shape;205;p40"/>
          <p:cNvPicPr preferRelativeResize="0"/>
          <p:nvPr/>
        </p:nvPicPr>
        <p:blipFill rotWithShape="1">
          <a:blip r:embed="rId4">
            <a:alphaModFix/>
          </a:blip>
          <a:srcRect b="28005" l="25181" r="60913" t="12128"/>
          <a:stretch/>
        </p:blipFill>
        <p:spPr>
          <a:xfrm rot="5400000">
            <a:off x="4664278" y="789022"/>
            <a:ext cx="1729598" cy="4186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11" name="Google Shape;211;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2" name="Google Shape;212;p41"/>
          <p:cNvPicPr preferRelativeResize="0"/>
          <p:nvPr/>
        </p:nvPicPr>
        <p:blipFill>
          <a:blip r:embed="rId3">
            <a:alphaModFix/>
          </a:blip>
          <a:stretch>
            <a:fillRect/>
          </a:stretch>
        </p:blipFill>
        <p:spPr>
          <a:xfrm rot="5400000">
            <a:off x="3047988" y="1189163"/>
            <a:ext cx="3048000" cy="3457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pic>
        <p:nvPicPr>
          <p:cNvPr id="217" name="Google Shape;217;p42"/>
          <p:cNvPicPr preferRelativeResize="0"/>
          <p:nvPr/>
        </p:nvPicPr>
        <p:blipFill rotWithShape="1">
          <a:blip r:embed="rId4">
            <a:alphaModFix/>
          </a:blip>
          <a:srcRect b="0" l="0" r="0" t="-2595"/>
          <a:stretch/>
        </p:blipFill>
        <p:spPr>
          <a:xfrm rot="5400000">
            <a:off x="133850" y="2755050"/>
            <a:ext cx="2261200" cy="1773850"/>
          </a:xfrm>
          <a:prstGeom prst="rect">
            <a:avLst/>
          </a:prstGeom>
          <a:noFill/>
          <a:ln>
            <a:noFill/>
          </a:ln>
        </p:spPr>
      </p:pic>
      <p:sp>
        <p:nvSpPr>
          <p:cNvPr id="218" name="Google Shape;218;p42"/>
          <p:cNvSpPr txBox="1"/>
          <p:nvPr/>
        </p:nvSpPr>
        <p:spPr>
          <a:xfrm>
            <a:off x="1112750" y="1879350"/>
            <a:ext cx="7715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Hyendrag dog			      large predatory fish		carnivorous Amphibian		Flying Mouse</a:t>
            </a:r>
            <a:endParaRPr sz="1100"/>
          </a:p>
        </p:txBody>
      </p:sp>
      <p:pic>
        <p:nvPicPr>
          <p:cNvPr id="219" name="Google Shape;219;p42"/>
          <p:cNvPicPr preferRelativeResize="0"/>
          <p:nvPr/>
        </p:nvPicPr>
        <p:blipFill>
          <a:blip r:embed="rId5">
            <a:alphaModFix/>
          </a:blip>
          <a:stretch>
            <a:fillRect/>
          </a:stretch>
        </p:blipFill>
        <p:spPr>
          <a:xfrm>
            <a:off x="6829050" y="3053400"/>
            <a:ext cx="1543050" cy="866775"/>
          </a:xfrm>
          <a:prstGeom prst="rect">
            <a:avLst/>
          </a:prstGeom>
          <a:noFill/>
          <a:ln>
            <a:noFill/>
          </a:ln>
        </p:spPr>
      </p:pic>
      <p:pic>
        <p:nvPicPr>
          <p:cNvPr id="220" name="Google Shape;220;p42"/>
          <p:cNvPicPr preferRelativeResize="0"/>
          <p:nvPr/>
        </p:nvPicPr>
        <p:blipFill>
          <a:blip r:embed="rId6">
            <a:alphaModFix/>
          </a:blip>
          <a:stretch>
            <a:fillRect/>
          </a:stretch>
        </p:blipFill>
        <p:spPr>
          <a:xfrm>
            <a:off x="4838425" y="2996150"/>
            <a:ext cx="1543050" cy="781050"/>
          </a:xfrm>
          <a:prstGeom prst="rect">
            <a:avLst/>
          </a:prstGeom>
          <a:noFill/>
          <a:ln>
            <a:noFill/>
          </a:ln>
        </p:spPr>
      </p:pic>
      <p:pic>
        <p:nvPicPr>
          <p:cNvPr id="221" name="Google Shape;221;p42"/>
          <p:cNvPicPr preferRelativeResize="0"/>
          <p:nvPr/>
        </p:nvPicPr>
        <p:blipFill>
          <a:blip r:embed="rId7">
            <a:alphaModFix/>
          </a:blip>
          <a:stretch>
            <a:fillRect/>
          </a:stretch>
        </p:blipFill>
        <p:spPr>
          <a:xfrm>
            <a:off x="2266950" y="3032375"/>
            <a:ext cx="2305050" cy="121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pic>
        <p:nvPicPr>
          <p:cNvPr id="226" name="Google Shape;226;p43"/>
          <p:cNvPicPr preferRelativeResize="0"/>
          <p:nvPr/>
        </p:nvPicPr>
        <p:blipFill>
          <a:blip r:embed="rId4">
            <a:alphaModFix/>
          </a:blip>
          <a:stretch>
            <a:fillRect/>
          </a:stretch>
        </p:blipFill>
        <p:spPr>
          <a:xfrm>
            <a:off x="2662325" y="1673200"/>
            <a:ext cx="4471801" cy="275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44"/>
          <p:cNvSpPr txBox="1"/>
          <p:nvPr/>
        </p:nvSpPr>
        <p:spPr>
          <a:xfrm>
            <a:off x="3239475" y="93682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32" name="Google Shape;232;p44"/>
          <p:cNvSpPr txBox="1"/>
          <p:nvPr/>
        </p:nvSpPr>
        <p:spPr>
          <a:xfrm>
            <a:off x="3598050" y="1381675"/>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33" name="Google Shape;233;p44"/>
          <p:cNvSpPr txBox="1"/>
          <p:nvPr/>
        </p:nvSpPr>
        <p:spPr>
          <a:xfrm>
            <a:off x="2349250"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34" name="Google Shape;234;p44"/>
          <p:cNvSpPr txBox="1"/>
          <p:nvPr/>
        </p:nvSpPr>
        <p:spPr>
          <a:xfrm>
            <a:off x="2725450" y="3923838"/>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35" name="Google Shape;235;p44"/>
          <p:cNvSpPr txBox="1"/>
          <p:nvPr/>
        </p:nvSpPr>
        <p:spPr>
          <a:xfrm>
            <a:off x="1421950" y="4448125"/>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36" name="Google Shape;236;p44"/>
          <p:cNvSpPr txBox="1"/>
          <p:nvPr/>
        </p:nvSpPr>
        <p:spPr>
          <a:xfrm>
            <a:off x="1310650" y="355455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45"/>
          <p:cNvSpPr txBox="1"/>
          <p:nvPr/>
        </p:nvSpPr>
        <p:spPr>
          <a:xfrm>
            <a:off x="593475" y="1458975"/>
            <a:ext cx="7121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Hyendrag Dog can survive in the wild because of natural selection, adaptation, embryology, homologous structures, and the habitat/environment. </a:t>
            </a:r>
            <a:endParaRPr/>
          </a:p>
          <a:p>
            <a:pPr indent="457200" lvl="0" marL="0" rtl="0" algn="l">
              <a:spcBef>
                <a:spcPts val="0"/>
              </a:spcBef>
              <a:spcAft>
                <a:spcPts val="0"/>
              </a:spcAft>
              <a:buNone/>
            </a:pPr>
            <a:r>
              <a:rPr lang="en"/>
              <a:t>Natural selection helps it because the hyendrag dogs with the desirable traits are more likely to pass those traits on to their offspring, the desirable traits are their spiked tails and sharp teeth.</a:t>
            </a:r>
            <a:endParaRPr/>
          </a:p>
          <a:p>
            <a:pPr indent="457200" lvl="0" marL="0" rtl="0" algn="l">
              <a:spcBef>
                <a:spcPts val="0"/>
              </a:spcBef>
              <a:spcAft>
                <a:spcPts val="0"/>
              </a:spcAft>
              <a:buNone/>
            </a:pPr>
            <a:r>
              <a:rPr lang="en"/>
              <a:t>Adaptation helps it because they have adapted over time to have fur for the cold and gills for underwater.</a:t>
            </a:r>
            <a:endParaRPr/>
          </a:p>
          <a:p>
            <a:pPr indent="457200" lvl="0" marL="0" rtl="0" algn="l">
              <a:spcBef>
                <a:spcPts val="0"/>
              </a:spcBef>
              <a:spcAft>
                <a:spcPts val="0"/>
              </a:spcAft>
              <a:buNone/>
            </a:pPr>
            <a:r>
              <a:rPr lang="en"/>
              <a:t>The embryology shows the creature has a tail and gills. The tail and gills usually go away in other species, but in this particular species the tail and gills do not go away and those traits are what helps it to </a:t>
            </a:r>
            <a:r>
              <a:rPr lang="en"/>
              <a:t>survive</a:t>
            </a:r>
            <a:r>
              <a:rPr lang="en"/>
              <a:t> in the wild.</a:t>
            </a:r>
            <a:endParaRPr/>
          </a:p>
          <a:p>
            <a:pPr indent="457200" lvl="0" marL="0" rtl="0" algn="l">
              <a:spcBef>
                <a:spcPts val="0"/>
              </a:spcBef>
              <a:spcAft>
                <a:spcPts val="0"/>
              </a:spcAft>
              <a:buNone/>
            </a:pPr>
            <a:r>
              <a:rPr lang="en"/>
              <a:t>Homolgous structures help it to be closer to other animals in the </a:t>
            </a:r>
            <a:r>
              <a:rPr lang="en"/>
              <a:t>environment</a:t>
            </a:r>
            <a:r>
              <a:rPr lang="en"/>
              <a:t> and to use its structures to its advantage.</a:t>
            </a:r>
            <a:endParaRPr/>
          </a:p>
          <a:p>
            <a:pPr indent="457200" lvl="0" marL="0" rtl="0" algn="l">
              <a:spcBef>
                <a:spcPts val="0"/>
              </a:spcBef>
              <a:spcAft>
                <a:spcPts val="0"/>
              </a:spcAft>
              <a:buNone/>
            </a:pPr>
            <a:r>
              <a:rPr lang="en"/>
              <a:t>The habitat helps it because of the way it can hide, swim, and much more in the wild.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3548525" y="1248800"/>
            <a:ext cx="551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Planet 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38"/>
          <p:cNvSpPr txBox="1"/>
          <p:nvPr/>
        </p:nvSpPr>
        <p:spPr>
          <a:xfrm>
            <a:off x="680025" y="1125150"/>
            <a:ext cx="8049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Its fur will keep it warm or cool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Flying mice and small birds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tail can </a:t>
            </a:r>
            <a:r>
              <a:rPr lang="en"/>
              <a:t>scratch animals and it can pounce on the animals from above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Swim and fly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Eyes at a diagonal front and side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spiked tail and by flying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will live underwater since they have gills and they when they are old enough to fly they will be on they’re own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