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Bangers"/>
      <p:regular r:id="rId24"/>
    </p:embeddedFon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72270A-71AA-49A2-8B2E-64B5E637F488}">
  <a:tblStyle styleId="{8E72270A-71AA-49A2-8B2E-64B5E637F48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Bangers-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5" Type="http://schemas.openxmlformats.org/officeDocument/2006/relationships/font" Target="fonts/ArialBlack-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22e857ba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22e857ba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1.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graphicFrame>
        <p:nvGraphicFramePr>
          <p:cNvPr id="205" name="Google Shape;205;p39"/>
          <p:cNvGraphicFramePr/>
          <p:nvPr/>
        </p:nvGraphicFramePr>
        <p:xfrm>
          <a:off x="226238" y="2254700"/>
          <a:ext cx="3000000" cy="3000000"/>
        </p:xfrm>
        <a:graphic>
          <a:graphicData uri="http://schemas.openxmlformats.org/drawingml/2006/table">
            <a:tbl>
              <a:tblPr>
                <a:noFill/>
                <a:tableStyleId>{8E72270A-71AA-49A2-8B2E-64B5E637F488}</a:tableStyleId>
              </a:tblPr>
              <a:tblGrid>
                <a:gridCol w="3114475"/>
                <a:gridCol w="5577050"/>
              </a:tblGrid>
              <a:tr h="12700">
                <a:tc>
                  <a:txBody>
                    <a:bodyPr/>
                    <a:lstStyle/>
                    <a:p>
                      <a:pPr indent="0" lvl="0" marL="0" rtl="0" algn="ctr">
                        <a:spcBef>
                          <a:spcPts val="0"/>
                        </a:spcBef>
                        <a:spcAft>
                          <a:spcPts val="0"/>
                        </a:spcAft>
                        <a:buNone/>
                      </a:pPr>
                      <a:r>
                        <a:rPr b="1" lang="en" sz="1800"/>
                        <a:t>Physical Traits</a:t>
                      </a:r>
                      <a:endParaRPr b="1" sz="1800"/>
                    </a:p>
                  </a:txBody>
                  <a:tcPr marT="63500" marB="63500" marR="63500" marL="63500">
                    <a:solidFill>
                      <a:srgbClr val="FFF2CC"/>
                    </a:solidFill>
                  </a:tcPr>
                </a:tc>
                <a:tc>
                  <a:txBody>
                    <a:bodyPr/>
                    <a:lstStyle/>
                    <a:p>
                      <a:pPr indent="0" lvl="0" marL="0" rtl="0" algn="ctr">
                        <a:spcBef>
                          <a:spcPts val="0"/>
                        </a:spcBef>
                        <a:spcAft>
                          <a:spcPts val="0"/>
                        </a:spcAft>
                        <a:buNone/>
                      </a:pPr>
                      <a:r>
                        <a:rPr b="1" lang="en" sz="1600"/>
                        <a:t>How this trait favors your organism in the alien habitat</a:t>
                      </a:r>
                      <a:endParaRPr b="1" sz="1600"/>
                    </a:p>
                  </a:txBody>
                  <a:tcPr marT="63500" marB="63500" marR="63500" marL="63500">
                    <a:solidFill>
                      <a:srgbClr val="FFF2CC"/>
                    </a:solidFill>
                  </a:tcPr>
                </a:tc>
              </a:tr>
              <a:tr h="12700">
                <a:tc>
                  <a:txBody>
                    <a:bodyPr/>
                    <a:lstStyle/>
                    <a:p>
                      <a:pPr indent="0" lvl="0" marL="0" rtl="0" algn="l">
                        <a:spcBef>
                          <a:spcPts val="0"/>
                        </a:spcBef>
                        <a:spcAft>
                          <a:spcPts val="0"/>
                        </a:spcAft>
                        <a:buNone/>
                      </a:pPr>
                      <a:r>
                        <a:rPr lang="en">
                          <a:latin typeface="Arial Black"/>
                          <a:ea typeface="Arial Black"/>
                          <a:cs typeface="Arial Black"/>
                          <a:sym typeface="Arial Black"/>
                        </a:rPr>
                        <a:t>#1: it can absorb poison and spit it back out anytime </a:t>
                      </a:r>
                      <a:endParaRPr>
                        <a:solidFill>
                          <a:srgbClr val="FF0000"/>
                        </a:solidFill>
                        <a:latin typeface="Arial Black"/>
                        <a:ea typeface="Arial Black"/>
                        <a:cs typeface="Arial Black"/>
                        <a:sym typeface="Arial Black"/>
                      </a:endParaRPr>
                    </a:p>
                    <a:p>
                      <a:pPr indent="0" lvl="0" marL="0" rtl="0" algn="l">
                        <a:spcBef>
                          <a:spcPts val="0"/>
                        </a:spcBef>
                        <a:spcAft>
                          <a:spcPts val="0"/>
                        </a:spcAft>
                        <a:buNone/>
                      </a:pPr>
                      <a:r>
                        <a:t/>
                      </a:r>
                      <a:endParaRPr>
                        <a:latin typeface="Arial Black"/>
                        <a:ea typeface="Arial Black"/>
                        <a:cs typeface="Arial Black"/>
                        <a:sym typeface="Arial Black"/>
                      </a:endParaRPr>
                    </a:p>
                  </a:txBody>
                  <a:tcPr marT="63500" marB="63500" marR="63500" marL="63500">
                    <a:solidFill>
                      <a:srgbClr val="CFE2F3"/>
                    </a:solidFill>
                  </a:tcPr>
                </a:tc>
                <a:tc>
                  <a:txBody>
                    <a:bodyPr/>
                    <a:lstStyle/>
                    <a:p>
                      <a:pPr indent="0" lvl="0" marL="0" rtl="0" algn="l">
                        <a:spcBef>
                          <a:spcPts val="0"/>
                        </a:spcBef>
                        <a:spcAft>
                          <a:spcPts val="0"/>
                        </a:spcAft>
                        <a:buNone/>
                      </a:pPr>
                      <a:r>
                        <a:rPr lang="en">
                          <a:solidFill>
                            <a:srgbClr val="FF0000"/>
                          </a:solidFill>
                          <a:latin typeface="Arial Black"/>
                          <a:ea typeface="Arial Black"/>
                          <a:cs typeface="Arial Black"/>
                          <a:sym typeface="Arial Black"/>
                        </a:rPr>
                        <a:t>The trees spit out poison so it helps protect it, and it’s good for catching prey.</a:t>
                      </a:r>
                      <a:endParaRPr>
                        <a:solidFill>
                          <a:srgbClr val="FF0000"/>
                        </a:solidFill>
                        <a:latin typeface="Arial Black"/>
                        <a:ea typeface="Arial Black"/>
                        <a:cs typeface="Arial Black"/>
                        <a:sym typeface="Arial Black"/>
                      </a:endParaRPr>
                    </a:p>
                  </a:txBody>
                  <a:tcPr marT="63500" marB="63500" marR="63500" marL="63500">
                    <a:solidFill>
                      <a:srgbClr val="FFFFFF"/>
                    </a:solidFill>
                  </a:tcPr>
                </a:tc>
              </a:tr>
              <a:tr h="12700">
                <a:tc>
                  <a:txBody>
                    <a:bodyPr/>
                    <a:lstStyle/>
                    <a:p>
                      <a:pPr indent="0" lvl="0" marL="0" rtl="0" algn="l">
                        <a:spcBef>
                          <a:spcPts val="0"/>
                        </a:spcBef>
                        <a:spcAft>
                          <a:spcPts val="0"/>
                        </a:spcAft>
                        <a:buNone/>
                      </a:pPr>
                      <a:r>
                        <a:rPr lang="en">
                          <a:latin typeface="Arial Black"/>
                          <a:ea typeface="Arial Black"/>
                          <a:cs typeface="Arial Black"/>
                          <a:sym typeface="Arial Black"/>
                        </a:rPr>
                        <a:t>#2: A good grip</a:t>
                      </a:r>
                      <a:endParaRPr>
                        <a:solidFill>
                          <a:srgbClr val="FF0000"/>
                        </a:solidFill>
                        <a:latin typeface="Arial Black"/>
                        <a:ea typeface="Arial Black"/>
                        <a:cs typeface="Arial Black"/>
                        <a:sym typeface="Arial Black"/>
                      </a:endParaRPr>
                    </a:p>
                    <a:p>
                      <a:pPr indent="0" lvl="0" marL="0" rtl="0" algn="l">
                        <a:spcBef>
                          <a:spcPts val="0"/>
                        </a:spcBef>
                        <a:spcAft>
                          <a:spcPts val="0"/>
                        </a:spcAft>
                        <a:buNone/>
                      </a:pPr>
                      <a:r>
                        <a:t/>
                      </a:r>
                      <a:endParaRPr>
                        <a:latin typeface="Arial Black"/>
                        <a:ea typeface="Arial Black"/>
                        <a:cs typeface="Arial Black"/>
                        <a:sym typeface="Arial Black"/>
                      </a:endParaRPr>
                    </a:p>
                  </a:txBody>
                  <a:tcPr marT="63500" marB="63500" marR="63500" marL="63500">
                    <a:solidFill>
                      <a:srgbClr val="CFE2F3"/>
                    </a:solidFill>
                  </a:tcPr>
                </a:tc>
                <a:tc>
                  <a:txBody>
                    <a:bodyPr/>
                    <a:lstStyle/>
                    <a:p>
                      <a:pPr indent="0" lvl="0" marL="0" rtl="0" algn="l">
                        <a:spcBef>
                          <a:spcPts val="0"/>
                        </a:spcBef>
                        <a:spcAft>
                          <a:spcPts val="0"/>
                        </a:spcAft>
                        <a:buNone/>
                      </a:pPr>
                      <a:r>
                        <a:rPr lang="en">
                          <a:solidFill>
                            <a:srgbClr val="FF0000"/>
                          </a:solidFill>
                          <a:latin typeface="Arial Black"/>
                          <a:ea typeface="Arial Black"/>
                          <a:cs typeface="Arial Black"/>
                          <a:sym typeface="Arial Black"/>
                        </a:rPr>
                        <a:t>It has a good grip so it is easy for it to climb trees to reach food and grab it or grab its prey.</a:t>
                      </a:r>
                      <a:endParaRPr>
                        <a:solidFill>
                          <a:srgbClr val="FF0000"/>
                        </a:solidFill>
                        <a:latin typeface="Arial Black"/>
                        <a:ea typeface="Arial Black"/>
                        <a:cs typeface="Arial Black"/>
                        <a:sym typeface="Arial Black"/>
                      </a:endParaRPr>
                    </a:p>
                  </a:txBody>
                  <a:tcPr marT="63500" marB="63500" marR="63500" marL="63500">
                    <a:solidFill>
                      <a:srgbClr val="FFFFFF"/>
                    </a:solidFill>
                  </a:tcPr>
                </a:tc>
              </a:tr>
              <a:tr h="12700">
                <a:tc>
                  <a:txBody>
                    <a:bodyPr/>
                    <a:lstStyle/>
                    <a:p>
                      <a:pPr indent="0" lvl="0" marL="0" rtl="0" algn="l">
                        <a:spcBef>
                          <a:spcPts val="0"/>
                        </a:spcBef>
                        <a:spcAft>
                          <a:spcPts val="0"/>
                        </a:spcAft>
                        <a:buNone/>
                      </a:pPr>
                      <a:r>
                        <a:rPr lang="en">
                          <a:latin typeface="Arial Black"/>
                          <a:ea typeface="Arial Black"/>
                          <a:cs typeface="Arial Black"/>
                          <a:sym typeface="Arial Black"/>
                        </a:rPr>
                        <a:t>#3: Sharp teeth</a:t>
                      </a:r>
                      <a:endParaRPr>
                        <a:solidFill>
                          <a:srgbClr val="FF0000"/>
                        </a:solidFill>
                        <a:latin typeface="Arial Black"/>
                        <a:ea typeface="Arial Black"/>
                        <a:cs typeface="Arial Black"/>
                        <a:sym typeface="Arial Black"/>
                      </a:endParaRPr>
                    </a:p>
                    <a:p>
                      <a:pPr indent="0" lvl="0" marL="0" rtl="0" algn="l">
                        <a:spcBef>
                          <a:spcPts val="0"/>
                        </a:spcBef>
                        <a:spcAft>
                          <a:spcPts val="0"/>
                        </a:spcAft>
                        <a:buNone/>
                      </a:pPr>
                      <a:r>
                        <a:t/>
                      </a:r>
                      <a:endParaRPr>
                        <a:latin typeface="Arial Black"/>
                        <a:ea typeface="Arial Black"/>
                        <a:cs typeface="Arial Black"/>
                        <a:sym typeface="Arial Black"/>
                      </a:endParaRPr>
                    </a:p>
                  </a:txBody>
                  <a:tcPr marT="63500" marB="63500" marR="63500" marL="63500">
                    <a:solidFill>
                      <a:srgbClr val="CFE2F3"/>
                    </a:solidFill>
                  </a:tcPr>
                </a:tc>
                <a:tc>
                  <a:txBody>
                    <a:bodyPr/>
                    <a:lstStyle/>
                    <a:p>
                      <a:pPr indent="0" lvl="0" marL="0" rtl="0" algn="l">
                        <a:spcBef>
                          <a:spcPts val="0"/>
                        </a:spcBef>
                        <a:spcAft>
                          <a:spcPts val="0"/>
                        </a:spcAft>
                        <a:buNone/>
                      </a:pPr>
                      <a:r>
                        <a:rPr lang="en">
                          <a:solidFill>
                            <a:srgbClr val="FF0000"/>
                          </a:solidFill>
                          <a:latin typeface="Arial Black"/>
                          <a:ea typeface="Arial Black"/>
                          <a:cs typeface="Arial Black"/>
                          <a:sym typeface="Arial Black"/>
                        </a:rPr>
                        <a:t>It has really sharp teeth so it can help break down food or crack open nuts and fruits.</a:t>
                      </a:r>
                      <a:endParaRPr>
                        <a:solidFill>
                          <a:srgbClr val="FF0000"/>
                        </a:solidFill>
                        <a:latin typeface="Arial Black"/>
                        <a:ea typeface="Arial Black"/>
                        <a:cs typeface="Arial Black"/>
                        <a:sym typeface="Arial Black"/>
                      </a:endParaRPr>
                    </a:p>
                  </a:txBody>
                  <a:tcPr marT="63500" marB="63500" marR="63500" marL="63500">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1"/>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sp>
        <p:nvSpPr>
          <p:cNvPr id="215" name="Google Shape;215;p41"/>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44"/>
          <p:cNvSpPr txBox="1"/>
          <p:nvPr/>
        </p:nvSpPr>
        <p:spPr>
          <a:xfrm>
            <a:off x="1875275" y="2202450"/>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chemeClr val="dk1"/>
                </a:solidFill>
              </a:rPr>
              <a:t>evolutionary descent</a:t>
            </a:r>
            <a:endParaRPr/>
          </a:p>
        </p:txBody>
      </p:sp>
      <p:sp>
        <p:nvSpPr>
          <p:cNvPr id="229" name="Google Shape;229;p44"/>
          <p:cNvSpPr txBox="1"/>
          <p:nvPr/>
        </p:nvSpPr>
        <p:spPr>
          <a:xfrm>
            <a:off x="3233075" y="981750"/>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embryological development</a:t>
            </a:r>
            <a:endParaRPr/>
          </a:p>
        </p:txBody>
      </p:sp>
      <p:sp>
        <p:nvSpPr>
          <p:cNvPr id="230" name="Google Shape;230;p44"/>
          <p:cNvSpPr txBox="1"/>
          <p:nvPr/>
        </p:nvSpPr>
        <p:spPr>
          <a:xfrm>
            <a:off x="1875275" y="3832625"/>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Natural selection </a:t>
            </a:r>
            <a:endParaRPr/>
          </a:p>
        </p:txBody>
      </p:sp>
      <p:sp>
        <p:nvSpPr>
          <p:cNvPr id="231" name="Google Shape;231;p44"/>
          <p:cNvSpPr txBox="1"/>
          <p:nvPr/>
        </p:nvSpPr>
        <p:spPr>
          <a:xfrm>
            <a:off x="4210050" y="1447488"/>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Traits </a:t>
            </a:r>
            <a:endParaRPr/>
          </a:p>
        </p:txBody>
      </p:sp>
      <p:sp>
        <p:nvSpPr>
          <p:cNvPr id="232" name="Google Shape;232;p44"/>
          <p:cNvSpPr txBox="1"/>
          <p:nvPr/>
        </p:nvSpPr>
        <p:spPr>
          <a:xfrm>
            <a:off x="1272975" y="4323350"/>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Less</a:t>
            </a:r>
            <a:endParaRPr/>
          </a:p>
        </p:txBody>
      </p:sp>
      <p:sp>
        <p:nvSpPr>
          <p:cNvPr id="233" name="Google Shape;233;p44"/>
          <p:cNvSpPr txBox="1"/>
          <p:nvPr/>
        </p:nvSpPr>
        <p:spPr>
          <a:xfrm>
            <a:off x="1007325" y="3341900"/>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environmental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7"/>
          <p:cNvSpPr txBox="1"/>
          <p:nvPr/>
        </p:nvSpPr>
        <p:spPr>
          <a:xfrm>
            <a:off x="214300" y="2143150"/>
            <a:ext cx="83796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Arial Black"/>
                <a:ea typeface="Arial Black"/>
                <a:cs typeface="Arial Black"/>
                <a:sym typeface="Arial Black"/>
              </a:rPr>
              <a:t>This planet is similar to a tropical rainforest. It’s mountainous, with large caves in the rainforests. There are large lakes, pools, rivers and oceans which have warm water in them all year. There are plants that shoot poison when animals come nearby, but the also have very nutritious flowers. Most of the vegetation includes very tall trees, dense shrubs, leaves, fruits and nuts. Animals include carnivorous flying snakes, varieties of insects, very intelligent omnivorous primates, aquatic organisms, birds and cave dwelling carnivorous bears.</a:t>
            </a:r>
            <a:endParaRPr/>
          </a:p>
        </p:txBody>
      </p:sp>
      <p:sp>
        <p:nvSpPr>
          <p:cNvPr id="189" name="Google Shape;189;p37"/>
          <p:cNvSpPr txBox="1"/>
          <p:nvPr/>
        </p:nvSpPr>
        <p:spPr>
          <a:xfrm>
            <a:off x="3581400" y="1266825"/>
            <a:ext cx="1722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Arial Black"/>
                <a:ea typeface="Arial Black"/>
                <a:cs typeface="Arial Black"/>
                <a:sym typeface="Arial Black"/>
              </a:rPr>
              <a:t>Planet B</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8"/>
          <p:cNvSpPr txBox="1"/>
          <p:nvPr/>
        </p:nvSpPr>
        <p:spPr>
          <a:xfrm>
            <a:off x="637775" y="1141800"/>
            <a:ext cx="8170200" cy="3540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latin typeface="Arial Black"/>
                <a:ea typeface="Arial Black"/>
                <a:cs typeface="Arial Black"/>
                <a:sym typeface="Arial Black"/>
              </a:rPr>
              <a:t>It drinks the lake water to stay cool and burrows in a hole to stay warm</a:t>
            </a:r>
            <a:endParaRPr sz="1100">
              <a:solidFill>
                <a:srgbClr val="FF0000"/>
              </a:solidFill>
              <a:latin typeface="Arial Black"/>
              <a:ea typeface="Arial Black"/>
              <a:cs typeface="Arial Black"/>
              <a:sym typeface="Arial Black"/>
            </a:endParaRPr>
          </a:p>
        </p:txBody>
      </p:sp>
      <p:sp>
        <p:nvSpPr>
          <p:cNvPr id="195" name="Google Shape;195;p38"/>
          <p:cNvSpPr txBox="1"/>
          <p:nvPr/>
        </p:nvSpPr>
        <p:spPr>
          <a:xfrm>
            <a:off x="637775" y="1685275"/>
            <a:ext cx="8170200" cy="3540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latin typeface="Arial Black"/>
                <a:ea typeface="Arial Black"/>
                <a:cs typeface="Arial Black"/>
                <a:sym typeface="Arial Black"/>
              </a:rPr>
              <a:t>Plants and small animals (mostly plants)</a:t>
            </a:r>
            <a:endParaRPr sz="1100">
              <a:solidFill>
                <a:srgbClr val="FF0000"/>
              </a:solidFill>
              <a:latin typeface="Arial Black"/>
              <a:ea typeface="Arial Black"/>
              <a:cs typeface="Arial Black"/>
              <a:sym typeface="Arial Black"/>
            </a:endParaRPr>
          </a:p>
        </p:txBody>
      </p:sp>
      <p:sp>
        <p:nvSpPr>
          <p:cNvPr id="196" name="Google Shape;196;p38"/>
          <p:cNvSpPr txBox="1"/>
          <p:nvPr/>
        </p:nvSpPr>
        <p:spPr>
          <a:xfrm>
            <a:off x="637775" y="2221100"/>
            <a:ext cx="8170200" cy="3693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Arial Black"/>
                <a:ea typeface="Arial Black"/>
                <a:cs typeface="Arial Black"/>
                <a:sym typeface="Arial Black"/>
              </a:rPr>
              <a:t>It has razor sharp teeth and a strong grip.</a:t>
            </a:r>
            <a:endParaRPr sz="1200">
              <a:solidFill>
                <a:srgbClr val="FF0000"/>
              </a:solidFill>
              <a:latin typeface="Arial Black"/>
              <a:ea typeface="Arial Black"/>
              <a:cs typeface="Arial Black"/>
              <a:sym typeface="Arial Black"/>
            </a:endParaRPr>
          </a:p>
        </p:txBody>
      </p:sp>
      <p:sp>
        <p:nvSpPr>
          <p:cNvPr id="197" name="Google Shape;197;p38"/>
          <p:cNvSpPr txBox="1"/>
          <p:nvPr/>
        </p:nvSpPr>
        <p:spPr>
          <a:xfrm>
            <a:off x="637775" y="2770313"/>
            <a:ext cx="8170200" cy="3693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Arial Black"/>
                <a:ea typeface="Arial Black"/>
                <a:cs typeface="Arial Black"/>
                <a:sym typeface="Arial Black"/>
              </a:rPr>
              <a:t>Walks kind of like a dog</a:t>
            </a:r>
            <a:endParaRPr sz="1200">
              <a:solidFill>
                <a:srgbClr val="FF0000"/>
              </a:solidFill>
              <a:latin typeface="Arial Black"/>
              <a:ea typeface="Arial Black"/>
              <a:cs typeface="Arial Black"/>
              <a:sym typeface="Arial Black"/>
            </a:endParaRPr>
          </a:p>
        </p:txBody>
      </p:sp>
      <p:sp>
        <p:nvSpPr>
          <p:cNvPr id="198" name="Google Shape;198;p38"/>
          <p:cNvSpPr txBox="1"/>
          <p:nvPr/>
        </p:nvSpPr>
        <p:spPr>
          <a:xfrm>
            <a:off x="637775" y="3319525"/>
            <a:ext cx="8170200" cy="3540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latin typeface="Arial Black"/>
                <a:ea typeface="Arial Black"/>
                <a:cs typeface="Arial Black"/>
                <a:sym typeface="Arial Black"/>
              </a:rPr>
              <a:t>In the front</a:t>
            </a:r>
            <a:endParaRPr sz="1100">
              <a:solidFill>
                <a:srgbClr val="FF0000"/>
              </a:solidFill>
              <a:latin typeface="Arial Black"/>
              <a:ea typeface="Arial Black"/>
              <a:cs typeface="Arial Black"/>
              <a:sym typeface="Arial Black"/>
            </a:endParaRPr>
          </a:p>
        </p:txBody>
      </p:sp>
      <p:sp>
        <p:nvSpPr>
          <p:cNvPr id="199" name="Google Shape;199;p38"/>
          <p:cNvSpPr txBox="1"/>
          <p:nvPr/>
        </p:nvSpPr>
        <p:spPr>
          <a:xfrm>
            <a:off x="637775" y="3861088"/>
            <a:ext cx="8170200" cy="3540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latin typeface="Arial Black"/>
                <a:ea typeface="Arial Black"/>
                <a:cs typeface="Arial Black"/>
                <a:sym typeface="Arial Black"/>
              </a:rPr>
              <a:t>It’s very quick and very small so it is easy to get away</a:t>
            </a:r>
            <a:endParaRPr sz="1100">
              <a:solidFill>
                <a:srgbClr val="FF0000"/>
              </a:solidFill>
              <a:latin typeface="Arial Black"/>
              <a:ea typeface="Arial Black"/>
              <a:cs typeface="Arial Black"/>
              <a:sym typeface="Arial Black"/>
            </a:endParaRPr>
          </a:p>
        </p:txBody>
      </p:sp>
      <p:sp>
        <p:nvSpPr>
          <p:cNvPr id="200" name="Google Shape;200;p38"/>
          <p:cNvSpPr txBox="1"/>
          <p:nvPr/>
        </p:nvSpPr>
        <p:spPr>
          <a:xfrm>
            <a:off x="637775" y="4402675"/>
            <a:ext cx="8170200" cy="3540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latin typeface="Arial Black"/>
                <a:ea typeface="Arial Black"/>
                <a:cs typeface="Arial Black"/>
                <a:sym typeface="Arial Black"/>
              </a:rPr>
              <a:t>It lives in a small cave </a:t>
            </a:r>
            <a:endParaRPr sz="1100">
              <a:solidFill>
                <a:srgbClr val="FF0000"/>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