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  <p:sldMasterId id="214748367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Bangers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Banger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6e0c72ab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6e0c72a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3f5fc9418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f3f5fc9418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3f5fc9418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f3f5fc9418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22e857ba7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222e857ba7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f3f5fc941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f3f5fc941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3f5fc9418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f3f5fc9418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3f5fc9418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f3f5fc9418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282fa2848f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1282fa2848f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b66376aa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b66376a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b66376aa8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1b66376aa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b66376aa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1b66376aa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b66376aa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b66376aa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b66376aa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1b66376aa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b66376aa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b66376aa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f3f5fc9418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f3f5fc9418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3f5fc941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3f5fc941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NCEPTS">
  <p:cSld name="CUSTOM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099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/>
          <p:nvPr/>
        </p:nvSpPr>
        <p:spPr>
          <a:xfrm>
            <a:off x="972290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79D8B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3"/>
          <p:cNvSpPr/>
          <p:nvPr/>
        </p:nvSpPr>
        <p:spPr>
          <a:xfrm>
            <a:off x="5991393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FF5757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/>
          <p:nvPr/>
        </p:nvSpPr>
        <p:spPr>
          <a:xfrm>
            <a:off x="3481842" y="2949591"/>
            <a:ext cx="2179425" cy="2189734"/>
          </a:xfrm>
          <a:custGeom>
            <a:rect b="b" l="l" r="r" t="t"/>
            <a:pathLst>
              <a:path extrusionOk="0" h="5918200" w="4763770">
                <a:moveTo>
                  <a:pt x="4763236" y="5918200"/>
                </a:moveTo>
                <a:lnTo>
                  <a:pt x="0" y="5918200"/>
                </a:lnTo>
                <a:lnTo>
                  <a:pt x="0" y="0"/>
                </a:lnTo>
                <a:lnTo>
                  <a:pt x="4763236" y="0"/>
                </a:lnTo>
                <a:lnTo>
                  <a:pt x="4763236" y="5918200"/>
                </a:lnTo>
                <a:close/>
              </a:path>
            </a:pathLst>
          </a:custGeom>
          <a:solidFill>
            <a:srgbClr val="3B1EB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12635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2" type="subTitle"/>
          </p:nvPr>
        </p:nvSpPr>
        <p:spPr>
          <a:xfrm>
            <a:off x="3775121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628270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3" type="subTitle"/>
          </p:nvPr>
        </p:nvSpPr>
        <p:spPr>
          <a:xfrm>
            <a:off x="6282638" y="3839000"/>
            <a:ext cx="1596900" cy="5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sz="600">
                <a:solidFill>
                  <a:srgbClr val="FFFFFF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sz="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4" type="title"/>
          </p:nvPr>
        </p:nvSpPr>
        <p:spPr>
          <a:xfrm>
            <a:off x="3773740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5" type="title"/>
          </p:nvPr>
        </p:nvSpPr>
        <p:spPr>
          <a:xfrm>
            <a:off x="1263612" y="3301675"/>
            <a:ext cx="15969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i="0" sz="25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None/>
              <a:defRPr sz="25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6" type="title"/>
          </p:nvPr>
        </p:nvSpPr>
        <p:spPr>
          <a:xfrm>
            <a:off x="408637" y="391777"/>
            <a:ext cx="85458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2500"/>
              <a:buNone/>
              <a:defRPr i="0" sz="2500">
                <a:solidFill>
                  <a:srgbClr val="DB386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B3862"/>
              </a:buClr>
              <a:buSzPts val="3300"/>
              <a:buNone/>
              <a:defRPr sz="3300">
                <a:solidFill>
                  <a:srgbClr val="DB386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b="0" sz="6000"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-1116" y="-140074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4800">
                <a:solidFill>
                  <a:srgbClr val="000000"/>
                </a:solidFill>
              </a:defRPr>
            </a:lvl1pPr>
            <a:lvl2pPr lvl="1" rtl="0">
              <a:buNone/>
              <a:defRPr sz="4800">
                <a:solidFill>
                  <a:srgbClr val="000000"/>
                </a:solidFill>
              </a:defRPr>
            </a:lvl2pPr>
            <a:lvl3pPr lvl="2" rtl="0">
              <a:buNone/>
              <a:defRPr sz="4800">
                <a:solidFill>
                  <a:srgbClr val="000000"/>
                </a:solidFill>
              </a:defRPr>
            </a:lvl3pPr>
            <a:lvl4pPr lvl="3" rtl="0">
              <a:buNone/>
              <a:defRPr sz="4800">
                <a:solidFill>
                  <a:srgbClr val="000000"/>
                </a:solidFill>
              </a:defRPr>
            </a:lvl4pPr>
            <a:lvl5pPr lvl="4" rtl="0">
              <a:buNone/>
              <a:defRPr sz="4800">
                <a:solidFill>
                  <a:srgbClr val="000000"/>
                </a:solidFill>
              </a:defRPr>
            </a:lvl5pPr>
            <a:lvl6pPr lvl="5" rtl="0">
              <a:buNone/>
              <a:defRPr sz="4800">
                <a:solidFill>
                  <a:srgbClr val="000000"/>
                </a:solidFill>
              </a:defRPr>
            </a:lvl6pPr>
            <a:lvl7pPr lvl="6" rtl="0">
              <a:buNone/>
              <a:defRPr sz="4800">
                <a:solidFill>
                  <a:srgbClr val="000000"/>
                </a:solidFill>
              </a:defRPr>
            </a:lvl7pPr>
            <a:lvl8pPr lvl="7" rtl="0">
              <a:buNone/>
              <a:defRPr sz="4800">
                <a:solidFill>
                  <a:srgbClr val="000000"/>
                </a:solidFill>
              </a:defRPr>
            </a:lvl8pPr>
            <a:lvl9pPr lvl="8" rtl="0">
              <a:buNone/>
              <a:defRPr sz="4800">
                <a:solidFill>
                  <a:srgbClr val="000000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74" name="Google Shape;74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05" name="Google Shape;105;p21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7" name="Google Shape;117;p23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8" name="Google Shape;118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8" name="Google Shape;138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3" name="Google Shape;143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04800" lvl="1" marL="914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2pPr>
            <a:lvl3pPr indent="-304800" lvl="2" marL="1371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44" name="Google Shape;14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/>
          <p:nvPr>
            <p:ph type="ctrTitle"/>
          </p:nvPr>
        </p:nvSpPr>
        <p:spPr>
          <a:xfrm>
            <a:off x="1821550" y="1507150"/>
            <a:ext cx="5500800" cy="1159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9pPr>
          </a:lstStyle>
          <a:p/>
        </p:txBody>
      </p:sp>
      <p:sp>
        <p:nvSpPr>
          <p:cNvPr id="147" name="Google Shape;147;p28"/>
          <p:cNvSpPr txBox="1"/>
          <p:nvPr>
            <p:ph idx="1" type="subTitle"/>
          </p:nvPr>
        </p:nvSpPr>
        <p:spPr>
          <a:xfrm>
            <a:off x="1821550" y="2535254"/>
            <a:ext cx="5500800" cy="7848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2A95B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95B7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hyperlink" Target="https://docs.google.com/forms/u/2/d/1a1gN3fCTf7ezZxmhRe3AKQ-6ON_5Vv9T712Av7haP9w/copy" TargetMode="External"/><Relationship Id="rId5" Type="http://schemas.openxmlformats.org/officeDocument/2006/relationships/hyperlink" Target="https://docs.google.com/document/u/1/d/11xb1qck2rUUJXLjtM4wRgHhTv2_y9cboI1WFnDi1J0I/copy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26.png"/><Relationship Id="rId7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27.png"/><Relationship Id="rId7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/>
        </p:nvSpPr>
        <p:spPr>
          <a:xfrm>
            <a:off x="2660705" y="4845550"/>
            <a:ext cx="38226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595959"/>
                </a:solidFill>
              </a:rPr>
              <a:t>© 2022 Williams Hands On Science</a:t>
            </a:r>
            <a:endParaRPr sz="1000">
              <a:solidFill>
                <a:srgbClr val="595959"/>
              </a:solidFill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258650" y="776350"/>
            <a:ext cx="1571700" cy="1339200"/>
          </a:xfrm>
          <a:prstGeom prst="rect">
            <a:avLst/>
          </a:prstGeom>
          <a:solidFill>
            <a:srgbClr val="F9CB9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4"/>
              </a:rPr>
              <a:t>project check in form</a:t>
            </a: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 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59" name="Google Shape;159;p30"/>
          <p:cNvSpPr txBox="1"/>
          <p:nvPr/>
        </p:nvSpPr>
        <p:spPr>
          <a:xfrm>
            <a:off x="7345275" y="843550"/>
            <a:ext cx="1571700" cy="1046700"/>
          </a:xfrm>
          <a:prstGeom prst="rect">
            <a:avLst/>
          </a:prstGeom>
          <a:solidFill>
            <a:srgbClr val="8E7CC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Click here for </a:t>
            </a:r>
            <a:r>
              <a:rPr lang="en" sz="1900">
                <a:solidFill>
                  <a:schemeClr val="lt1"/>
                </a:solidFill>
                <a:latin typeface="Bangers"/>
                <a:ea typeface="Bangers"/>
                <a:cs typeface="Bangers"/>
                <a:sym typeface="Bangers"/>
              </a:rPr>
              <a:t>the </a:t>
            </a:r>
            <a:endParaRPr sz="19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latin typeface="Bangers"/>
                <a:ea typeface="Bangers"/>
                <a:cs typeface="Bangers"/>
                <a:sym typeface="Bangers"/>
                <a:hlinkClick r:id="rId5"/>
              </a:rPr>
              <a:t>Grading Rubric</a:t>
            </a:r>
            <a:endParaRPr sz="1800">
              <a:solidFill>
                <a:schemeClr val="lt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9"/>
          <p:cNvSpPr txBox="1"/>
          <p:nvPr/>
        </p:nvSpPr>
        <p:spPr>
          <a:xfrm>
            <a:off x="1115450" y="2722525"/>
            <a:ext cx="761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wings with spikes 			protects them against predators </a:t>
            </a:r>
            <a:endParaRPr/>
          </a:p>
        </p:txBody>
      </p:sp>
      <p:sp>
        <p:nvSpPr>
          <p:cNvPr id="206" name="Google Shape;206;p39"/>
          <p:cNvSpPr txBox="1"/>
          <p:nvPr/>
        </p:nvSpPr>
        <p:spPr>
          <a:xfrm>
            <a:off x="984500" y="3246725"/>
            <a:ext cx="787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Vangs 			                      helps eat food </a:t>
            </a:r>
            <a:endParaRPr/>
          </a:p>
        </p:txBody>
      </p:sp>
      <p:sp>
        <p:nvSpPr>
          <p:cNvPr id="207" name="Google Shape;207;p39"/>
          <p:cNvSpPr txBox="1"/>
          <p:nvPr/>
        </p:nvSpPr>
        <p:spPr>
          <a:xfrm>
            <a:off x="984500" y="3770925"/>
            <a:ext cx="764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Ears						to hear everything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150" y="2138363"/>
            <a:ext cx="154305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40"/>
          <p:cNvSpPr txBox="1"/>
          <p:nvPr/>
        </p:nvSpPr>
        <p:spPr>
          <a:xfrm>
            <a:off x="689575" y="4032975"/>
            <a:ext cx="818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Butterfly                                      bat                          dragonfly                               </a:t>
            </a:r>
            <a:r>
              <a:rPr lang="en"/>
              <a:t>hugglemonster</a:t>
            </a:r>
            <a:r>
              <a:rPr lang="en"/>
              <a:t> </a:t>
            </a:r>
            <a:endParaRPr/>
          </a:p>
        </p:txBody>
      </p:sp>
      <p:pic>
        <p:nvPicPr>
          <p:cNvPr id="214" name="Google Shape;21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2400" y="2052550"/>
            <a:ext cx="154305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35650" y="2019213"/>
            <a:ext cx="133350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39100" y="2052550"/>
            <a:ext cx="1974988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Bangers"/>
                <a:ea typeface="Bangers"/>
                <a:cs typeface="Bangers"/>
                <a:sym typeface="Bangers"/>
              </a:rPr>
              <a:t>SKETCH OF SPECIES MODEL</a:t>
            </a:r>
            <a:endParaRPr sz="3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22" name="Google Shape;222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3" name="Google Shape;22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2750" y="1484300"/>
            <a:ext cx="3038475" cy="275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875" y="2756900"/>
            <a:ext cx="118110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42"/>
          <p:cNvSpPr txBox="1"/>
          <p:nvPr/>
        </p:nvSpPr>
        <p:spPr>
          <a:xfrm>
            <a:off x="591275" y="2460450"/>
            <a:ext cx="840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Mouse                                    cow                                           dog                            </a:t>
            </a:r>
            <a:r>
              <a:rPr lang="en"/>
              <a:t>hugglemonster</a:t>
            </a:r>
            <a:r>
              <a:rPr lang="en"/>
              <a:t> </a:t>
            </a:r>
            <a:endParaRPr/>
          </a:p>
        </p:txBody>
      </p:sp>
      <p:pic>
        <p:nvPicPr>
          <p:cNvPr id="230" name="Google Shape;230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5000" y="2847388"/>
            <a:ext cx="154305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3625" y="3133150"/>
            <a:ext cx="1543050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196050" y="3133150"/>
            <a:ext cx="1000125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1150" y="2036175"/>
            <a:ext cx="1428750" cy="153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/>
          <p:nvPr/>
        </p:nvSpPr>
        <p:spPr>
          <a:xfrm>
            <a:off x="2026125" y="2202450"/>
            <a:ext cx="1808700" cy="3693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evolutionary descent</a:t>
            </a:r>
            <a:endParaRPr/>
          </a:p>
        </p:txBody>
      </p:sp>
      <p:sp>
        <p:nvSpPr>
          <p:cNvPr id="243" name="Google Shape;243;p44"/>
          <p:cNvSpPr txBox="1"/>
          <p:nvPr/>
        </p:nvSpPr>
        <p:spPr>
          <a:xfrm>
            <a:off x="3565900" y="1388700"/>
            <a:ext cx="2275500" cy="369300"/>
          </a:xfrm>
          <a:prstGeom prst="rect">
            <a:avLst/>
          </a:prstGeom>
          <a:solidFill>
            <a:srgbClr val="D9EAD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embryological development</a:t>
            </a:r>
            <a:endParaRPr/>
          </a:p>
        </p:txBody>
      </p:sp>
      <p:sp>
        <p:nvSpPr>
          <p:cNvPr id="244" name="Google Shape;244;p44"/>
          <p:cNvSpPr txBox="1"/>
          <p:nvPr/>
        </p:nvSpPr>
        <p:spPr>
          <a:xfrm>
            <a:off x="1944225" y="3876175"/>
            <a:ext cx="1476300" cy="369300"/>
          </a:xfrm>
          <a:prstGeom prst="rect">
            <a:avLst/>
          </a:prstGeom>
          <a:solidFill>
            <a:srgbClr val="D0E0E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Natural selection </a:t>
            </a:r>
            <a:endParaRPr/>
          </a:p>
        </p:txBody>
      </p:sp>
      <p:sp>
        <p:nvSpPr>
          <p:cNvPr id="245" name="Google Shape;245;p44"/>
          <p:cNvSpPr txBox="1"/>
          <p:nvPr/>
        </p:nvSpPr>
        <p:spPr>
          <a:xfrm>
            <a:off x="3848100" y="861575"/>
            <a:ext cx="723900" cy="369300"/>
          </a:xfrm>
          <a:prstGeom prst="rect">
            <a:avLst/>
          </a:prstGeom>
          <a:solidFill>
            <a:srgbClr val="C9DAF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Traits </a:t>
            </a:r>
            <a:endParaRPr/>
          </a:p>
        </p:txBody>
      </p:sp>
      <p:sp>
        <p:nvSpPr>
          <p:cNvPr id="246" name="Google Shape;246;p44"/>
          <p:cNvSpPr txBox="1"/>
          <p:nvPr/>
        </p:nvSpPr>
        <p:spPr>
          <a:xfrm>
            <a:off x="1747675" y="4330150"/>
            <a:ext cx="723900" cy="369300"/>
          </a:xfrm>
          <a:prstGeom prst="rect">
            <a:avLst/>
          </a:prstGeom>
          <a:solidFill>
            <a:srgbClr val="D9D2E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Less</a:t>
            </a:r>
            <a:endParaRPr/>
          </a:p>
        </p:txBody>
      </p:sp>
      <p:sp>
        <p:nvSpPr>
          <p:cNvPr id="247" name="Google Shape;247;p44"/>
          <p:cNvSpPr txBox="1"/>
          <p:nvPr/>
        </p:nvSpPr>
        <p:spPr>
          <a:xfrm>
            <a:off x="770925" y="3422200"/>
            <a:ext cx="1255200" cy="369300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environmental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/>
          <p:nvPr/>
        </p:nvSpPr>
        <p:spPr>
          <a:xfrm>
            <a:off x="755075" y="1575875"/>
            <a:ext cx="7484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species is able to survive because of the adaptations. Some adaptations are its wings to be able to fly and get around and </a:t>
            </a:r>
            <a:r>
              <a:rPr lang="en"/>
              <a:t>fangs</a:t>
            </a:r>
            <a:r>
              <a:rPr lang="en"/>
              <a:t> so it can eat the </a:t>
            </a:r>
            <a:r>
              <a:rPr lang="en"/>
              <a:t>bamboo.some of they traits are the spikes on the wings.the homologous structures are the wings. The environment also helps my species to survive because the food is a type of grass so he can eat and it rains most of the time so it's never dehydrated.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7"/>
          <p:cNvSpPr txBox="1"/>
          <p:nvPr/>
        </p:nvSpPr>
        <p:spPr>
          <a:xfrm>
            <a:off x="3605300" y="1215500"/>
            <a:ext cx="170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Planet D</a:t>
            </a:r>
            <a:endParaRPr/>
          </a:p>
        </p:txBody>
      </p:sp>
      <p:pic>
        <p:nvPicPr>
          <p:cNvPr id="189" name="Google Shape;18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2750" y="2423325"/>
            <a:ext cx="3771900" cy="19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8"/>
          <p:cNvSpPr txBox="1"/>
          <p:nvPr/>
        </p:nvSpPr>
        <p:spPr>
          <a:xfrm>
            <a:off x="739800" y="1100850"/>
            <a:ext cx="766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layer of skin </a:t>
            </a:r>
            <a:endParaRPr/>
          </a:p>
        </p:txBody>
      </p:sp>
      <p:sp>
        <p:nvSpPr>
          <p:cNvPr id="195" name="Google Shape;195;p38"/>
          <p:cNvSpPr txBox="1"/>
          <p:nvPr/>
        </p:nvSpPr>
        <p:spPr>
          <a:xfrm>
            <a:off x="739800" y="1690550"/>
            <a:ext cx="809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bamboo</a:t>
            </a:r>
            <a:endParaRPr/>
          </a:p>
        </p:txBody>
      </p:sp>
      <p:sp>
        <p:nvSpPr>
          <p:cNvPr id="196" name="Google Shape;196;p38"/>
          <p:cNvSpPr txBox="1"/>
          <p:nvPr/>
        </p:nvSpPr>
        <p:spPr>
          <a:xfrm>
            <a:off x="707100" y="2171550"/>
            <a:ext cx="815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Rainwater and the  grass </a:t>
            </a:r>
            <a:endParaRPr/>
          </a:p>
        </p:txBody>
      </p:sp>
      <p:sp>
        <p:nvSpPr>
          <p:cNvPr id="197" name="Google Shape;197;p38"/>
          <p:cNvSpPr txBox="1"/>
          <p:nvPr/>
        </p:nvSpPr>
        <p:spPr>
          <a:xfrm>
            <a:off x="739800" y="2788050"/>
            <a:ext cx="823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 flys </a:t>
            </a:r>
            <a:endParaRPr/>
          </a:p>
        </p:txBody>
      </p:sp>
      <p:sp>
        <p:nvSpPr>
          <p:cNvPr id="198" name="Google Shape;198;p38"/>
          <p:cNvSpPr txBox="1"/>
          <p:nvPr/>
        </p:nvSpPr>
        <p:spPr>
          <a:xfrm>
            <a:off x="690600" y="3242250"/>
            <a:ext cx="776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Two eyes centered but different sizes </a:t>
            </a:r>
            <a:endParaRPr/>
          </a:p>
        </p:txBody>
      </p:sp>
      <p:sp>
        <p:nvSpPr>
          <p:cNvPr id="199" name="Google Shape;199;p38"/>
          <p:cNvSpPr txBox="1"/>
          <p:nvPr/>
        </p:nvSpPr>
        <p:spPr>
          <a:xfrm>
            <a:off x="739800" y="3885550"/>
            <a:ext cx="8368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wings have spikes </a:t>
            </a:r>
            <a:endParaRPr/>
          </a:p>
        </p:txBody>
      </p:sp>
      <p:sp>
        <p:nvSpPr>
          <p:cNvPr id="200" name="Google Shape;200;p38"/>
          <p:cNvSpPr txBox="1"/>
          <p:nvPr/>
        </p:nvSpPr>
        <p:spPr>
          <a:xfrm>
            <a:off x="657900" y="4409725"/>
            <a:ext cx="840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Going to live in a dwarf shrub and make it  there home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